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1" name="“Type a quote here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Image"/>
          <p:cNvSpPr/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90D0"/>
              </a:buClr>
            </a:lvl1pPr>
            <a:lvl2pPr>
              <a:buClr>
                <a:srgbClr val="0090D0"/>
              </a:buClr>
            </a:lvl2pPr>
            <a:lvl3pPr>
              <a:buClr>
                <a:srgbClr val="0090D0"/>
              </a:buClr>
            </a:lvl3pPr>
            <a:lvl4pPr>
              <a:buClr>
                <a:srgbClr val="0090D0"/>
              </a:buClr>
            </a:lvl4pPr>
            <a:lvl5pPr>
              <a:buClr>
                <a:srgbClr val="0090D0"/>
              </a:buCl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r2con - Barcelona"/>
          <p:cNvSpPr txBox="1"/>
          <p:nvPr/>
        </p:nvSpPr>
        <p:spPr>
          <a:xfrm>
            <a:off x="21240218" y="13086755"/>
            <a:ext cx="3000732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2800">
                <a:solidFill>
                  <a:srgbClr val="929292"/>
                </a:solidFill>
              </a:defRPr>
            </a:lvl1pPr>
          </a:lstStyle>
          <a:p>
            <a:pPr/>
            <a:r>
              <a:t>r2con - Barcelona</a:t>
            </a:r>
          </a:p>
        </p:txBody>
      </p:sp>
      <p:sp>
        <p:nvSpPr>
          <p:cNvPr id="127" name="Sep, 7th 2019"/>
          <p:cNvSpPr txBox="1"/>
          <p:nvPr/>
        </p:nvSpPr>
        <p:spPr>
          <a:xfrm>
            <a:off x="250962" y="13086755"/>
            <a:ext cx="2382699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2800">
                <a:solidFill>
                  <a:srgbClr val="929292"/>
                </a:solidFill>
              </a:defRPr>
            </a:lvl1pPr>
          </a:lstStyle>
          <a:p>
            <a:pPr/>
            <a:r>
              <a:t>Sep, 7th 2019</a:t>
            </a:r>
          </a:p>
        </p:txBody>
      </p:sp>
      <p:sp>
        <p:nvSpPr>
          <p:cNvPr id="128" name="@apasamar"/>
          <p:cNvSpPr txBox="1"/>
          <p:nvPr/>
        </p:nvSpPr>
        <p:spPr>
          <a:xfrm>
            <a:off x="11474279" y="13086755"/>
            <a:ext cx="2014297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2800">
                <a:solidFill>
                  <a:srgbClr val="929292"/>
                </a:solidFill>
              </a:defRPr>
            </a:lvl1pPr>
          </a:lstStyle>
          <a:p>
            <a:pPr/>
            <a:r>
              <a:t>@apasamar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"/>
          <p:cNvSpPr/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5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Image"/>
          <p:cNvSpPr/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90D0"/>
              </a:buClr>
            </a:lvl1pPr>
            <a:lvl2pPr>
              <a:buClr>
                <a:srgbClr val="0090D0"/>
              </a:buClr>
            </a:lvl2pPr>
            <a:lvl3pPr>
              <a:buClr>
                <a:srgbClr val="0090D0"/>
              </a:buClr>
            </a:lvl3pPr>
            <a:lvl4pPr>
              <a:buClr>
                <a:srgbClr val="0090D0"/>
              </a:buClr>
            </a:lvl4pPr>
            <a:lvl5pPr>
              <a:buClr>
                <a:srgbClr val="0090D0"/>
              </a:buCl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r2con - Barcelona"/>
          <p:cNvSpPr txBox="1"/>
          <p:nvPr/>
        </p:nvSpPr>
        <p:spPr>
          <a:xfrm>
            <a:off x="10285183" y="13031027"/>
            <a:ext cx="3813634" cy="67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3600">
                <a:solidFill>
                  <a:srgbClr val="929292"/>
                </a:solidFill>
              </a:defRPr>
            </a:pPr>
            <a:r>
              <a:rPr>
                <a:solidFill>
                  <a:srgbClr val="0090D0"/>
                </a:solidFill>
              </a:rPr>
              <a:t>r</a:t>
            </a:r>
            <a:r>
              <a:rPr>
                <a:solidFill>
                  <a:srgbClr val="92211A"/>
                </a:solidFill>
              </a:rPr>
              <a:t>2</a:t>
            </a:r>
            <a:r>
              <a:rPr>
                <a:solidFill>
                  <a:srgbClr val="299225"/>
                </a:solidFill>
              </a:rPr>
              <a:t>c</a:t>
            </a:r>
            <a:r>
              <a:rPr>
                <a:solidFill>
                  <a:srgbClr val="7AB958"/>
                </a:solidFill>
              </a:rPr>
              <a:t>o</a:t>
            </a:r>
            <a:r>
              <a:rPr>
                <a:solidFill>
                  <a:srgbClr val="5B7792"/>
                </a:solidFill>
              </a:rPr>
              <a:t>n</a:t>
            </a:r>
            <a:r>
              <a:t> - </a:t>
            </a:r>
            <a:r>
              <a:rPr>
                <a:solidFill>
                  <a:srgbClr val="0090D0"/>
                </a:solidFill>
              </a:rPr>
              <a:t>Barcelona</a:t>
            </a:r>
          </a:p>
        </p:txBody>
      </p:sp>
      <p:sp>
        <p:nvSpPr>
          <p:cNvPr id="63" name="Sep, 7th 2019"/>
          <p:cNvSpPr txBox="1"/>
          <p:nvPr/>
        </p:nvSpPr>
        <p:spPr>
          <a:xfrm>
            <a:off x="19634883" y="13031027"/>
            <a:ext cx="3019020" cy="67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600">
                <a:solidFill>
                  <a:srgbClr val="929292"/>
                </a:solidFill>
              </a:defRPr>
            </a:lvl1pPr>
          </a:lstStyle>
          <a:p>
            <a:pPr/>
            <a:r>
              <a:t>Sep, 7th 2019</a:t>
            </a:r>
          </a:p>
        </p:txBody>
      </p:sp>
      <p:sp>
        <p:nvSpPr>
          <p:cNvPr id="64" name="@apasamar"/>
          <p:cNvSpPr txBox="1"/>
          <p:nvPr/>
        </p:nvSpPr>
        <p:spPr>
          <a:xfrm>
            <a:off x="390946" y="13031027"/>
            <a:ext cx="2545361" cy="67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600">
                <a:solidFill>
                  <a:srgbClr val="0090D0"/>
                </a:solidFill>
              </a:defRPr>
            </a:lvl1pPr>
          </a:lstStyle>
          <a:p>
            <a:pPr/>
            <a:r>
              <a:t>@apasamar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23538130" y="13024907"/>
            <a:ext cx="663982" cy="688414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92929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Image"/>
          <p:cNvSpPr/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/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r2con - Barcelona"/>
          <p:cNvSpPr txBox="1"/>
          <p:nvPr/>
        </p:nvSpPr>
        <p:spPr>
          <a:xfrm>
            <a:off x="10285183" y="13031027"/>
            <a:ext cx="3813634" cy="67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3600">
                <a:solidFill>
                  <a:srgbClr val="929292"/>
                </a:solidFill>
              </a:defRPr>
            </a:pPr>
            <a:r>
              <a:rPr>
                <a:solidFill>
                  <a:srgbClr val="0090D0"/>
                </a:solidFill>
              </a:rPr>
              <a:t>r</a:t>
            </a:r>
            <a:r>
              <a:rPr>
                <a:solidFill>
                  <a:srgbClr val="92211A"/>
                </a:solidFill>
              </a:rPr>
              <a:t>2</a:t>
            </a:r>
            <a:r>
              <a:rPr>
                <a:solidFill>
                  <a:srgbClr val="299225"/>
                </a:solidFill>
              </a:rPr>
              <a:t>c</a:t>
            </a:r>
            <a:r>
              <a:rPr>
                <a:solidFill>
                  <a:srgbClr val="7AB958"/>
                </a:solidFill>
              </a:rPr>
              <a:t>o</a:t>
            </a:r>
            <a:r>
              <a:rPr>
                <a:solidFill>
                  <a:srgbClr val="5B7792"/>
                </a:solidFill>
              </a:rPr>
              <a:t>n</a:t>
            </a:r>
            <a:r>
              <a:t> - </a:t>
            </a:r>
            <a:r>
              <a:rPr>
                <a:solidFill>
                  <a:srgbClr val="0090D0"/>
                </a:solidFill>
              </a:rPr>
              <a:t>Barcelona</a:t>
            </a:r>
          </a:p>
        </p:txBody>
      </p:sp>
      <p:sp>
        <p:nvSpPr>
          <p:cNvPr id="4" name="Sep, 7th 2019"/>
          <p:cNvSpPr txBox="1"/>
          <p:nvPr/>
        </p:nvSpPr>
        <p:spPr>
          <a:xfrm>
            <a:off x="19634883" y="13031027"/>
            <a:ext cx="3019020" cy="67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600">
                <a:solidFill>
                  <a:srgbClr val="929292"/>
                </a:solidFill>
              </a:defRPr>
            </a:lvl1pPr>
          </a:lstStyle>
          <a:p>
            <a:pPr/>
            <a:r>
              <a:t>Sep, 7th 2019</a:t>
            </a:r>
          </a:p>
        </p:txBody>
      </p:sp>
      <p:sp>
        <p:nvSpPr>
          <p:cNvPr id="5" name="@apasamar"/>
          <p:cNvSpPr txBox="1"/>
          <p:nvPr/>
        </p:nvSpPr>
        <p:spPr>
          <a:xfrm>
            <a:off x="390946" y="13031027"/>
            <a:ext cx="2545361" cy="67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600">
                <a:solidFill>
                  <a:srgbClr val="0090D0"/>
                </a:solidFill>
              </a:defRPr>
            </a:lvl1pPr>
          </a:lstStyle>
          <a:p>
            <a:pPr/>
            <a:r>
              <a:t>@apasamar</a:t>
            </a:r>
          </a:p>
        </p:txBody>
      </p:sp>
      <p:sp>
        <p:nvSpPr>
          <p:cNvPr id="6" name="#"/>
          <p:cNvSpPr txBox="1"/>
          <p:nvPr/>
        </p:nvSpPr>
        <p:spPr>
          <a:xfrm>
            <a:off x="23680772" y="13031027"/>
            <a:ext cx="409779" cy="67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600">
                <a:solidFill>
                  <a:srgbClr val="929292"/>
                </a:solidFill>
              </a:defRPr>
            </a:lvl1pPr>
          </a:lstStyle>
          <a:p>
            <a:pPr/>
            <a:r>
              <a:t>#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Relationship Id="rId3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microsoft.com/es-es/windows/win32/debug/pe-format" TargetMode="External"/><Relationship Id="rId3" Type="http://schemas.openxmlformats.org/officeDocument/2006/relationships/image" Target="../media/image2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36.png"/><Relationship Id="rId6" Type="http://schemas.openxmlformats.org/officeDocument/2006/relationships/image" Target="../media/image1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2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3.jpe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Relationship Id="rId4" Type="http://schemas.openxmlformats.org/officeDocument/2006/relationships/image" Target="../media/image4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Relationship Id="rId4" Type="http://schemas.openxmlformats.org/officeDocument/2006/relationships/image" Target="../media/image5.jpe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8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creenshot 2019-08-22 at 18.25.03.png" descr="Screenshot 2019-08-22 at 18.25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0753" y="-652823"/>
            <a:ext cx="24925506" cy="1502164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Rectangle"/>
          <p:cNvSpPr/>
          <p:nvPr/>
        </p:nvSpPr>
        <p:spPr>
          <a:xfrm>
            <a:off x="-390752" y="-71438"/>
            <a:ext cx="24842740" cy="14180345"/>
          </a:xfrm>
          <a:prstGeom prst="rect">
            <a:avLst/>
          </a:prstGeom>
          <a:solidFill>
            <a:srgbClr val="000000">
              <a:alpha val="69779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" name="W32 malware analysis introduction…"/>
          <p:cNvSpPr txBox="1"/>
          <p:nvPr>
            <p:ph type="ctrTitle"/>
          </p:nvPr>
        </p:nvSpPr>
        <p:spPr>
          <a:xfrm>
            <a:off x="654454" y="2303859"/>
            <a:ext cx="23693333" cy="464343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W32 malware analysis introduction</a:t>
            </a:r>
          </a:p>
          <a:p>
            <a:pPr>
              <a:defRPr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with r2</a:t>
            </a:r>
          </a:p>
        </p:txBody>
      </p:sp>
      <p:pic>
        <p:nvPicPr>
          <p:cNvPr id="141" name="r2logo3.png" descr="r2logo3.png"/>
          <p:cNvPicPr>
            <a:picLocks noChangeAspect="1"/>
          </p:cNvPicPr>
          <p:nvPr/>
        </p:nvPicPr>
        <p:blipFill>
          <a:blip r:embed="rId3">
            <a:extLst/>
          </a:blip>
          <a:srcRect l="529" t="12992" r="2198" b="14169"/>
          <a:stretch>
            <a:fillRect/>
          </a:stretch>
        </p:blipFill>
        <p:spPr>
          <a:xfrm>
            <a:off x="8711997" y="9869047"/>
            <a:ext cx="6637242" cy="2132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573" fill="norm" stroke="1" extrusionOk="0">
                <a:moveTo>
                  <a:pt x="21557" y="0"/>
                </a:moveTo>
                <a:cubicBezTo>
                  <a:pt x="21520" y="0"/>
                  <a:pt x="14682" y="10670"/>
                  <a:pt x="14682" y="10728"/>
                </a:cubicBezTo>
                <a:cubicBezTo>
                  <a:pt x="14682" y="10761"/>
                  <a:pt x="16220" y="13182"/>
                  <a:pt x="18101" y="16112"/>
                </a:cubicBezTo>
                <a:cubicBezTo>
                  <a:pt x="19981" y="19043"/>
                  <a:pt x="21532" y="21445"/>
                  <a:pt x="21548" y="21449"/>
                </a:cubicBezTo>
                <a:cubicBezTo>
                  <a:pt x="21563" y="21452"/>
                  <a:pt x="21575" y="16628"/>
                  <a:pt x="21575" y="10728"/>
                </a:cubicBezTo>
                <a:cubicBezTo>
                  <a:pt x="21575" y="4828"/>
                  <a:pt x="21567" y="0"/>
                  <a:pt x="21557" y="0"/>
                </a:cubicBezTo>
                <a:close/>
                <a:moveTo>
                  <a:pt x="14518" y="32"/>
                </a:moveTo>
                <a:cubicBezTo>
                  <a:pt x="14499" y="-27"/>
                  <a:pt x="7638" y="10620"/>
                  <a:pt x="7638" y="10708"/>
                </a:cubicBezTo>
                <a:cubicBezTo>
                  <a:pt x="7638" y="10750"/>
                  <a:pt x="9176" y="13182"/>
                  <a:pt x="11057" y="16112"/>
                </a:cubicBezTo>
                <a:cubicBezTo>
                  <a:pt x="12937" y="19043"/>
                  <a:pt x="14488" y="21445"/>
                  <a:pt x="14504" y="21449"/>
                </a:cubicBezTo>
                <a:cubicBezTo>
                  <a:pt x="14519" y="21452"/>
                  <a:pt x="14532" y="19055"/>
                  <a:pt x="14532" y="16120"/>
                </a:cubicBezTo>
                <a:cubicBezTo>
                  <a:pt x="14534" y="5684"/>
                  <a:pt x="14530" y="70"/>
                  <a:pt x="14518" y="32"/>
                </a:cubicBezTo>
                <a:close/>
                <a:moveTo>
                  <a:pt x="4239" y="120"/>
                </a:moveTo>
                <a:cubicBezTo>
                  <a:pt x="4204" y="118"/>
                  <a:pt x="4191" y="670"/>
                  <a:pt x="4183" y="2304"/>
                </a:cubicBezTo>
                <a:cubicBezTo>
                  <a:pt x="4176" y="3898"/>
                  <a:pt x="4160" y="4489"/>
                  <a:pt x="4128" y="4489"/>
                </a:cubicBezTo>
                <a:cubicBezTo>
                  <a:pt x="4103" y="4489"/>
                  <a:pt x="4018" y="4175"/>
                  <a:pt x="3938" y="3790"/>
                </a:cubicBezTo>
                <a:cubicBezTo>
                  <a:pt x="3567" y="2008"/>
                  <a:pt x="2910" y="638"/>
                  <a:pt x="2280" y="337"/>
                </a:cubicBezTo>
                <a:cubicBezTo>
                  <a:pt x="1685" y="52"/>
                  <a:pt x="1064" y="372"/>
                  <a:pt x="664" y="1172"/>
                </a:cubicBezTo>
                <a:cubicBezTo>
                  <a:pt x="234" y="2030"/>
                  <a:pt x="26" y="3199"/>
                  <a:pt x="2" y="4862"/>
                </a:cubicBezTo>
                <a:cubicBezTo>
                  <a:pt x="-25" y="6718"/>
                  <a:pt x="188" y="8212"/>
                  <a:pt x="579" y="9130"/>
                </a:cubicBezTo>
                <a:cubicBezTo>
                  <a:pt x="584" y="9144"/>
                  <a:pt x="591" y="9156"/>
                  <a:pt x="597" y="9170"/>
                </a:cubicBezTo>
                <a:cubicBezTo>
                  <a:pt x="834" y="9710"/>
                  <a:pt x="1134" y="10043"/>
                  <a:pt x="1483" y="10114"/>
                </a:cubicBezTo>
                <a:cubicBezTo>
                  <a:pt x="2500" y="10320"/>
                  <a:pt x="3153" y="8566"/>
                  <a:pt x="3203" y="5665"/>
                </a:cubicBezTo>
                <a:cubicBezTo>
                  <a:pt x="3203" y="5659"/>
                  <a:pt x="3203" y="5659"/>
                  <a:pt x="3203" y="5653"/>
                </a:cubicBezTo>
                <a:cubicBezTo>
                  <a:pt x="3203" y="5651"/>
                  <a:pt x="3203" y="5647"/>
                  <a:pt x="3203" y="5645"/>
                </a:cubicBezTo>
                <a:cubicBezTo>
                  <a:pt x="3206" y="5448"/>
                  <a:pt x="3206" y="5242"/>
                  <a:pt x="3204" y="5035"/>
                </a:cubicBezTo>
                <a:cubicBezTo>
                  <a:pt x="3204" y="5026"/>
                  <a:pt x="3204" y="5019"/>
                  <a:pt x="3204" y="5010"/>
                </a:cubicBezTo>
                <a:cubicBezTo>
                  <a:pt x="3204" y="5008"/>
                  <a:pt x="3204" y="5005"/>
                  <a:pt x="3204" y="5002"/>
                </a:cubicBezTo>
                <a:cubicBezTo>
                  <a:pt x="3201" y="4785"/>
                  <a:pt x="3194" y="4564"/>
                  <a:pt x="3185" y="4336"/>
                </a:cubicBezTo>
                <a:cubicBezTo>
                  <a:pt x="3171" y="4006"/>
                  <a:pt x="3166" y="3764"/>
                  <a:pt x="3164" y="3565"/>
                </a:cubicBezTo>
                <a:cubicBezTo>
                  <a:pt x="3150" y="3376"/>
                  <a:pt x="3151" y="3255"/>
                  <a:pt x="3172" y="3160"/>
                </a:cubicBezTo>
                <a:cubicBezTo>
                  <a:pt x="3173" y="3151"/>
                  <a:pt x="3175" y="3143"/>
                  <a:pt x="3177" y="3135"/>
                </a:cubicBezTo>
                <a:cubicBezTo>
                  <a:pt x="3182" y="3114"/>
                  <a:pt x="3181" y="3090"/>
                  <a:pt x="3188" y="3067"/>
                </a:cubicBezTo>
                <a:cubicBezTo>
                  <a:pt x="3191" y="3058"/>
                  <a:pt x="3195" y="3059"/>
                  <a:pt x="3197" y="3051"/>
                </a:cubicBezTo>
                <a:cubicBezTo>
                  <a:pt x="3219" y="2967"/>
                  <a:pt x="3249" y="2915"/>
                  <a:pt x="3296" y="2915"/>
                </a:cubicBezTo>
                <a:cubicBezTo>
                  <a:pt x="3476" y="2915"/>
                  <a:pt x="3792" y="4315"/>
                  <a:pt x="3952" y="5830"/>
                </a:cubicBezTo>
                <a:cubicBezTo>
                  <a:pt x="3956" y="5866"/>
                  <a:pt x="3958" y="5928"/>
                  <a:pt x="3961" y="5966"/>
                </a:cubicBezTo>
                <a:lnTo>
                  <a:pt x="3984" y="6123"/>
                </a:lnTo>
                <a:lnTo>
                  <a:pt x="3984" y="6323"/>
                </a:lnTo>
                <a:cubicBezTo>
                  <a:pt x="4015" y="7030"/>
                  <a:pt x="4023" y="8534"/>
                  <a:pt x="4032" y="13450"/>
                </a:cubicBezTo>
                <a:cubicBezTo>
                  <a:pt x="4042" y="18668"/>
                  <a:pt x="4034" y="20470"/>
                  <a:pt x="4001" y="20593"/>
                </a:cubicBezTo>
                <a:cubicBezTo>
                  <a:pt x="3968" y="20719"/>
                  <a:pt x="3847" y="20754"/>
                  <a:pt x="3493" y="20754"/>
                </a:cubicBezTo>
                <a:lnTo>
                  <a:pt x="3030" y="20754"/>
                </a:lnTo>
                <a:lnTo>
                  <a:pt x="3030" y="21163"/>
                </a:lnTo>
                <a:lnTo>
                  <a:pt x="3030" y="21573"/>
                </a:lnTo>
                <a:lnTo>
                  <a:pt x="8275" y="21573"/>
                </a:lnTo>
                <a:lnTo>
                  <a:pt x="8275" y="21167"/>
                </a:lnTo>
                <a:lnTo>
                  <a:pt x="8275" y="21163"/>
                </a:lnTo>
                <a:lnTo>
                  <a:pt x="8275" y="20754"/>
                </a:lnTo>
                <a:lnTo>
                  <a:pt x="7923" y="20754"/>
                </a:lnTo>
                <a:cubicBezTo>
                  <a:pt x="7675" y="20754"/>
                  <a:pt x="7559" y="20708"/>
                  <a:pt x="7530" y="20597"/>
                </a:cubicBezTo>
                <a:cubicBezTo>
                  <a:pt x="7470" y="20375"/>
                  <a:pt x="7470" y="1896"/>
                  <a:pt x="7530" y="1674"/>
                </a:cubicBezTo>
                <a:cubicBezTo>
                  <a:pt x="7532" y="1664"/>
                  <a:pt x="7540" y="1655"/>
                  <a:pt x="7544" y="1646"/>
                </a:cubicBezTo>
                <a:lnTo>
                  <a:pt x="7544" y="1598"/>
                </a:lnTo>
                <a:lnTo>
                  <a:pt x="7568" y="1598"/>
                </a:lnTo>
                <a:lnTo>
                  <a:pt x="7570" y="1598"/>
                </a:lnTo>
                <a:cubicBezTo>
                  <a:pt x="7626" y="1538"/>
                  <a:pt x="7737" y="1517"/>
                  <a:pt x="7923" y="1517"/>
                </a:cubicBezTo>
                <a:lnTo>
                  <a:pt x="8275" y="1517"/>
                </a:lnTo>
                <a:lnTo>
                  <a:pt x="8275" y="1116"/>
                </a:lnTo>
                <a:lnTo>
                  <a:pt x="8275" y="1048"/>
                </a:lnTo>
                <a:lnTo>
                  <a:pt x="8275" y="582"/>
                </a:lnTo>
                <a:lnTo>
                  <a:pt x="7741" y="582"/>
                </a:lnTo>
                <a:cubicBezTo>
                  <a:pt x="7448" y="581"/>
                  <a:pt x="6549" y="475"/>
                  <a:pt x="5745" y="349"/>
                </a:cubicBezTo>
                <a:cubicBezTo>
                  <a:pt x="4942" y="223"/>
                  <a:pt x="4264" y="121"/>
                  <a:pt x="4239" y="12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42" name="r2con - Barcelona"/>
          <p:cNvSpPr txBox="1"/>
          <p:nvPr/>
        </p:nvSpPr>
        <p:spPr>
          <a:xfrm>
            <a:off x="9679790" y="12894527"/>
            <a:ext cx="5642662" cy="949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5400">
                <a:solidFill>
                  <a:srgbClr val="929292"/>
                </a:solidFill>
              </a:defRPr>
            </a:pPr>
            <a:r>
              <a:rPr>
                <a:solidFill>
                  <a:srgbClr val="E9E8EA"/>
                </a:solidFill>
              </a:rPr>
              <a:t>r2con</a:t>
            </a:r>
            <a:r>
              <a:t> </a:t>
            </a:r>
            <a:r>
              <a:rPr>
                <a:solidFill>
                  <a:srgbClr val="E9E8EA"/>
                </a:solidFill>
              </a:rPr>
              <a:t>-</a:t>
            </a:r>
            <a:r>
              <a:t> </a:t>
            </a:r>
            <a:r>
              <a:rPr>
                <a:solidFill>
                  <a:srgbClr val="E9E8EA"/>
                </a:solidFill>
              </a:rPr>
              <a:t>Barcelona</a:t>
            </a:r>
          </a:p>
        </p:txBody>
      </p:sp>
      <p:sp>
        <p:nvSpPr>
          <p:cNvPr id="143" name="Sep, 7th 2019"/>
          <p:cNvSpPr txBox="1"/>
          <p:nvPr/>
        </p:nvSpPr>
        <p:spPr>
          <a:xfrm>
            <a:off x="120375" y="12894527"/>
            <a:ext cx="4450741" cy="949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5400">
                <a:solidFill>
                  <a:srgbClr val="E9E8EA"/>
                </a:solidFill>
              </a:defRPr>
            </a:lvl1pPr>
          </a:lstStyle>
          <a:p>
            <a:pPr/>
            <a:r>
              <a:t>Sep, 7th 2019</a:t>
            </a:r>
          </a:p>
        </p:txBody>
      </p:sp>
      <p:sp>
        <p:nvSpPr>
          <p:cNvPr id="144" name="@apasamar"/>
          <p:cNvSpPr txBox="1"/>
          <p:nvPr/>
        </p:nvSpPr>
        <p:spPr>
          <a:xfrm>
            <a:off x="20431125" y="12894527"/>
            <a:ext cx="3740252" cy="949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5400">
                <a:solidFill>
                  <a:srgbClr val="E9E8EA"/>
                </a:solidFill>
              </a:defRPr>
            </a:lvl1pPr>
          </a:lstStyle>
          <a:p>
            <a:pPr/>
            <a:r>
              <a:t>@apasamar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6" name="- Extended Director’s Cut -"/>
          <p:cNvSpPr txBox="1"/>
          <p:nvPr/>
        </p:nvSpPr>
        <p:spPr>
          <a:xfrm>
            <a:off x="654454" y="7736290"/>
            <a:ext cx="23693333" cy="854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defRPr b="0" sz="3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- Extended Director’s Cut -</a:t>
            </a:r>
          </a:p>
        </p:txBody>
      </p:sp>
      <p:pic>
        <p:nvPicPr>
          <p:cNvPr id="147" name="sa_white_x2.png" descr="sa_white_x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4988" y="11311679"/>
            <a:ext cx="854884" cy="85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nc_white_x2.png" descr="nc_white_x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2145" y="11282133"/>
            <a:ext cx="913976" cy="913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attribution_icon_white_x2.png" descr="attribution_icon_white_x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14104" y="11264534"/>
            <a:ext cx="949173" cy="949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cc_icon_white_x2.png" descr="cc_icon_white_x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1260" y="11282133"/>
            <a:ext cx="913976" cy="91397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ext"/>
          <p:cNvSpPr txBox="1"/>
          <p:nvPr/>
        </p:nvSpPr>
        <p:spPr>
          <a:xfrm>
            <a:off x="3690047" y="7768780"/>
            <a:ext cx="557821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8900"/>
              </a:lnSpc>
              <a:defRPr sz="38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noFill/>
              </a:defRPr>
            </a:pPr>
            <a:r>
              <a:rPr>
                <a:solidFill>
                  <a:srgbClr val="FFFFFF"/>
                </a:solidFill>
              </a:rPr>
              <a:t>  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what is malware analys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malware analysis?</a:t>
            </a:r>
          </a:p>
        </p:txBody>
      </p:sp>
      <p:sp>
        <p:nvSpPr>
          <p:cNvPr id="192" name="malware analysis usually plays a part in most incident response processe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defRPr sz="6000"/>
            </a:pPr>
            <a:r>
              <a:rPr>
                <a:solidFill>
                  <a:srgbClr val="0090D0"/>
                </a:solidFill>
              </a:rPr>
              <a:t>malware analysis</a:t>
            </a:r>
            <a:r>
              <a:t> usually plays a part in most </a:t>
            </a:r>
            <a:r>
              <a:rPr>
                <a:solidFill>
                  <a:srgbClr val="0090D0"/>
                </a:solidFill>
              </a:rPr>
              <a:t>incident response </a:t>
            </a:r>
            <a:r>
              <a:t>processes</a:t>
            </a:r>
          </a:p>
          <a:p>
            <a:pPr marL="0" indent="0">
              <a:buClrTx/>
              <a:buSzTx/>
              <a:buNone/>
              <a:defRPr sz="6000"/>
            </a:pPr>
          </a:p>
          <a:p>
            <a:pPr marL="0" indent="0">
              <a:buClrTx/>
              <a:buSzTx/>
              <a:buNone/>
              <a:defRPr sz="6000"/>
            </a:pPr>
          </a:p>
          <a:p>
            <a:pPr marL="0" indent="0">
              <a:buClrTx/>
              <a:buSzTx/>
              <a:buNone/>
              <a:defRPr sz="6000"/>
            </a:pP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922" t="4161" r="3903" b="4840"/>
          <a:stretch>
            <a:fillRect/>
          </a:stretch>
        </p:blipFill>
        <p:spPr>
          <a:xfrm>
            <a:off x="6164366" y="6241488"/>
            <a:ext cx="12055870" cy="6009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99" fill="norm" stroke="1" extrusionOk="0">
                <a:moveTo>
                  <a:pt x="10809" y="0"/>
                </a:moveTo>
                <a:cubicBezTo>
                  <a:pt x="10523" y="0"/>
                  <a:pt x="10237" y="49"/>
                  <a:pt x="10005" y="147"/>
                </a:cubicBezTo>
                <a:cubicBezTo>
                  <a:pt x="8911" y="609"/>
                  <a:pt x="7979" y="1845"/>
                  <a:pt x="7373" y="3642"/>
                </a:cubicBezTo>
                <a:lnTo>
                  <a:pt x="7188" y="4190"/>
                </a:lnTo>
                <a:lnTo>
                  <a:pt x="6694" y="4212"/>
                </a:lnTo>
                <a:cubicBezTo>
                  <a:pt x="6126" y="4238"/>
                  <a:pt x="6025" y="4305"/>
                  <a:pt x="5916" y="4742"/>
                </a:cubicBezTo>
                <a:cubicBezTo>
                  <a:pt x="5856" y="4981"/>
                  <a:pt x="5853" y="5141"/>
                  <a:pt x="5847" y="8137"/>
                </a:cubicBezTo>
                <a:cubicBezTo>
                  <a:pt x="5843" y="10197"/>
                  <a:pt x="5852" y="11362"/>
                  <a:pt x="5874" y="11522"/>
                </a:cubicBezTo>
                <a:cubicBezTo>
                  <a:pt x="5919" y="11851"/>
                  <a:pt x="6003" y="12076"/>
                  <a:pt x="6128" y="12199"/>
                </a:cubicBezTo>
                <a:cubicBezTo>
                  <a:pt x="6219" y="12290"/>
                  <a:pt x="6425" y="12301"/>
                  <a:pt x="7867" y="12302"/>
                </a:cubicBezTo>
                <a:cubicBezTo>
                  <a:pt x="9667" y="12304"/>
                  <a:pt x="9647" y="12308"/>
                  <a:pt x="9786" y="11916"/>
                </a:cubicBezTo>
                <a:lnTo>
                  <a:pt x="9862" y="11703"/>
                </a:lnTo>
                <a:lnTo>
                  <a:pt x="9872" y="8348"/>
                </a:lnTo>
                <a:cubicBezTo>
                  <a:pt x="9879" y="5813"/>
                  <a:pt x="9871" y="4935"/>
                  <a:pt x="9842" y="4752"/>
                </a:cubicBezTo>
                <a:cubicBezTo>
                  <a:pt x="9811" y="4558"/>
                  <a:pt x="9773" y="4478"/>
                  <a:pt x="9652" y="4355"/>
                </a:cubicBezTo>
                <a:cubicBezTo>
                  <a:pt x="9504" y="4204"/>
                  <a:pt x="9487" y="4202"/>
                  <a:pt x="8666" y="4202"/>
                </a:cubicBezTo>
                <a:cubicBezTo>
                  <a:pt x="8206" y="4202"/>
                  <a:pt x="7823" y="4180"/>
                  <a:pt x="7814" y="4151"/>
                </a:cubicBezTo>
                <a:cubicBezTo>
                  <a:pt x="7792" y="4080"/>
                  <a:pt x="8052" y="3422"/>
                  <a:pt x="8265" y="3010"/>
                </a:cubicBezTo>
                <a:cubicBezTo>
                  <a:pt x="8791" y="1992"/>
                  <a:pt x="9476" y="1291"/>
                  <a:pt x="10194" y="1031"/>
                </a:cubicBezTo>
                <a:cubicBezTo>
                  <a:pt x="10542" y="906"/>
                  <a:pt x="11189" y="934"/>
                  <a:pt x="11539" y="1090"/>
                </a:cubicBezTo>
                <a:cubicBezTo>
                  <a:pt x="12051" y="1319"/>
                  <a:pt x="12607" y="1814"/>
                  <a:pt x="12972" y="2367"/>
                </a:cubicBezTo>
                <a:lnTo>
                  <a:pt x="13050" y="2486"/>
                </a:lnTo>
                <a:lnTo>
                  <a:pt x="12915" y="2719"/>
                </a:lnTo>
                <a:cubicBezTo>
                  <a:pt x="12841" y="2847"/>
                  <a:pt x="12785" y="2963"/>
                  <a:pt x="12792" y="2977"/>
                </a:cubicBezTo>
                <a:cubicBezTo>
                  <a:pt x="12800" y="2992"/>
                  <a:pt x="12946" y="3085"/>
                  <a:pt x="13117" y="3185"/>
                </a:cubicBezTo>
                <a:cubicBezTo>
                  <a:pt x="13289" y="3286"/>
                  <a:pt x="13547" y="3437"/>
                  <a:pt x="13690" y="3522"/>
                </a:cubicBezTo>
                <a:cubicBezTo>
                  <a:pt x="13833" y="3607"/>
                  <a:pt x="13950" y="3674"/>
                  <a:pt x="13950" y="3670"/>
                </a:cubicBezTo>
                <a:cubicBezTo>
                  <a:pt x="13949" y="3667"/>
                  <a:pt x="13887" y="3158"/>
                  <a:pt x="13812" y="2539"/>
                </a:cubicBezTo>
                <a:cubicBezTo>
                  <a:pt x="13736" y="1920"/>
                  <a:pt x="13665" y="1395"/>
                  <a:pt x="13654" y="1372"/>
                </a:cubicBezTo>
                <a:cubicBezTo>
                  <a:pt x="13643" y="1350"/>
                  <a:pt x="13580" y="1435"/>
                  <a:pt x="13515" y="1562"/>
                </a:cubicBezTo>
                <a:lnTo>
                  <a:pt x="13397" y="1793"/>
                </a:lnTo>
                <a:lnTo>
                  <a:pt x="13193" y="1506"/>
                </a:lnTo>
                <a:cubicBezTo>
                  <a:pt x="12720" y="845"/>
                  <a:pt x="12192" y="391"/>
                  <a:pt x="11613" y="147"/>
                </a:cubicBezTo>
                <a:cubicBezTo>
                  <a:pt x="11381" y="49"/>
                  <a:pt x="11095" y="0"/>
                  <a:pt x="10809" y="0"/>
                </a:cubicBezTo>
                <a:close/>
                <a:moveTo>
                  <a:pt x="2028" y="4202"/>
                </a:moveTo>
                <a:cubicBezTo>
                  <a:pt x="283" y="4202"/>
                  <a:pt x="275" y="4204"/>
                  <a:pt x="132" y="4502"/>
                </a:cubicBezTo>
                <a:cubicBezTo>
                  <a:pt x="-1" y="4779"/>
                  <a:pt x="-7" y="4958"/>
                  <a:pt x="3" y="8391"/>
                </a:cubicBezTo>
                <a:cubicBezTo>
                  <a:pt x="12" y="11595"/>
                  <a:pt x="14" y="11665"/>
                  <a:pt x="78" y="11840"/>
                </a:cubicBezTo>
                <a:cubicBezTo>
                  <a:pt x="115" y="11938"/>
                  <a:pt x="192" y="12084"/>
                  <a:pt x="249" y="12162"/>
                </a:cubicBezTo>
                <a:lnTo>
                  <a:pt x="353" y="12304"/>
                </a:lnTo>
                <a:lnTo>
                  <a:pt x="2008" y="12304"/>
                </a:lnTo>
                <a:cubicBezTo>
                  <a:pt x="3572" y="12304"/>
                  <a:pt x="3667" y="12298"/>
                  <a:pt x="3778" y="12184"/>
                </a:cubicBezTo>
                <a:cubicBezTo>
                  <a:pt x="4002" y="11953"/>
                  <a:pt x="4020" y="11821"/>
                  <a:pt x="4038" y="10215"/>
                </a:cubicBezTo>
                <a:lnTo>
                  <a:pt x="4053" y="8792"/>
                </a:lnTo>
                <a:lnTo>
                  <a:pt x="4337" y="8792"/>
                </a:lnTo>
                <a:lnTo>
                  <a:pt x="4622" y="8792"/>
                </a:lnTo>
                <a:lnTo>
                  <a:pt x="4637" y="9122"/>
                </a:lnTo>
                <a:lnTo>
                  <a:pt x="4653" y="9453"/>
                </a:lnTo>
                <a:lnTo>
                  <a:pt x="5164" y="8870"/>
                </a:lnTo>
                <a:cubicBezTo>
                  <a:pt x="5445" y="8549"/>
                  <a:pt x="5666" y="8265"/>
                  <a:pt x="5654" y="8242"/>
                </a:cubicBezTo>
                <a:cubicBezTo>
                  <a:pt x="5642" y="8219"/>
                  <a:pt x="5411" y="7946"/>
                  <a:pt x="5142" y="7635"/>
                </a:cubicBezTo>
                <a:lnTo>
                  <a:pt x="4653" y="7068"/>
                </a:lnTo>
                <a:lnTo>
                  <a:pt x="4637" y="7424"/>
                </a:lnTo>
                <a:lnTo>
                  <a:pt x="4622" y="7779"/>
                </a:lnTo>
                <a:lnTo>
                  <a:pt x="4337" y="7779"/>
                </a:lnTo>
                <a:lnTo>
                  <a:pt x="4053" y="7779"/>
                </a:lnTo>
                <a:lnTo>
                  <a:pt x="4038" y="6322"/>
                </a:lnTo>
                <a:cubicBezTo>
                  <a:pt x="4020" y="4696"/>
                  <a:pt x="4012" y="4638"/>
                  <a:pt x="3807" y="4371"/>
                </a:cubicBezTo>
                <a:lnTo>
                  <a:pt x="3678" y="4202"/>
                </a:lnTo>
                <a:lnTo>
                  <a:pt x="2028" y="4202"/>
                </a:lnTo>
                <a:close/>
                <a:moveTo>
                  <a:pt x="20504" y="4208"/>
                </a:moveTo>
                <a:cubicBezTo>
                  <a:pt x="20256" y="4206"/>
                  <a:pt x="19937" y="4209"/>
                  <a:pt x="19523" y="4214"/>
                </a:cubicBezTo>
                <a:cubicBezTo>
                  <a:pt x="17913" y="4234"/>
                  <a:pt x="17913" y="4235"/>
                  <a:pt x="17798" y="4378"/>
                </a:cubicBezTo>
                <a:cubicBezTo>
                  <a:pt x="17577" y="4654"/>
                  <a:pt x="17581" y="4569"/>
                  <a:pt x="17581" y="8249"/>
                </a:cubicBezTo>
                <a:cubicBezTo>
                  <a:pt x="17581" y="11826"/>
                  <a:pt x="17581" y="11830"/>
                  <a:pt x="17754" y="12102"/>
                </a:cubicBezTo>
                <a:cubicBezTo>
                  <a:pt x="17801" y="12177"/>
                  <a:pt x="17892" y="12254"/>
                  <a:pt x="17955" y="12275"/>
                </a:cubicBezTo>
                <a:cubicBezTo>
                  <a:pt x="18162" y="12344"/>
                  <a:pt x="18163" y="12344"/>
                  <a:pt x="18002" y="12763"/>
                </a:cubicBezTo>
                <a:cubicBezTo>
                  <a:pt x="17788" y="13319"/>
                  <a:pt x="16860" y="15171"/>
                  <a:pt x="16539" y="15684"/>
                </a:cubicBezTo>
                <a:cubicBezTo>
                  <a:pt x="16157" y="16294"/>
                  <a:pt x="15448" y="17225"/>
                  <a:pt x="15024" y="17673"/>
                </a:cubicBezTo>
                <a:cubicBezTo>
                  <a:pt x="13369" y="19421"/>
                  <a:pt x="11430" y="20184"/>
                  <a:pt x="9609" y="19804"/>
                </a:cubicBezTo>
                <a:cubicBezTo>
                  <a:pt x="7784" y="19424"/>
                  <a:pt x="6187" y="18176"/>
                  <a:pt x="4723" y="15985"/>
                </a:cubicBezTo>
                <a:lnTo>
                  <a:pt x="4446" y="15570"/>
                </a:lnTo>
                <a:lnTo>
                  <a:pt x="4731" y="14997"/>
                </a:lnTo>
                <a:cubicBezTo>
                  <a:pt x="4887" y="14681"/>
                  <a:pt x="5016" y="14405"/>
                  <a:pt x="5016" y="14383"/>
                </a:cubicBezTo>
                <a:cubicBezTo>
                  <a:pt x="5016" y="14362"/>
                  <a:pt x="4984" y="14330"/>
                  <a:pt x="4945" y="14314"/>
                </a:cubicBezTo>
                <a:cubicBezTo>
                  <a:pt x="4906" y="14297"/>
                  <a:pt x="4378" y="13994"/>
                  <a:pt x="3772" y="13640"/>
                </a:cubicBezTo>
                <a:cubicBezTo>
                  <a:pt x="3167" y="13287"/>
                  <a:pt x="2667" y="13006"/>
                  <a:pt x="2661" y="13017"/>
                </a:cubicBezTo>
                <a:cubicBezTo>
                  <a:pt x="2656" y="13027"/>
                  <a:pt x="2708" y="13505"/>
                  <a:pt x="2777" y="14078"/>
                </a:cubicBezTo>
                <a:cubicBezTo>
                  <a:pt x="3112" y="16874"/>
                  <a:pt x="3233" y="17811"/>
                  <a:pt x="3254" y="17796"/>
                </a:cubicBezTo>
                <a:cubicBezTo>
                  <a:pt x="3267" y="17787"/>
                  <a:pt x="3399" y="17558"/>
                  <a:pt x="3546" y="17286"/>
                </a:cubicBezTo>
                <a:lnTo>
                  <a:pt x="3815" y="16793"/>
                </a:lnTo>
                <a:lnTo>
                  <a:pt x="4092" y="17228"/>
                </a:lnTo>
                <a:cubicBezTo>
                  <a:pt x="5565" y="19544"/>
                  <a:pt x="7481" y="21089"/>
                  <a:pt x="9405" y="21509"/>
                </a:cubicBezTo>
                <a:cubicBezTo>
                  <a:pt x="9676" y="21568"/>
                  <a:pt x="10091" y="21597"/>
                  <a:pt x="10505" y="21599"/>
                </a:cubicBezTo>
                <a:cubicBezTo>
                  <a:pt x="10919" y="21600"/>
                  <a:pt x="11333" y="21572"/>
                  <a:pt x="11603" y="21515"/>
                </a:cubicBezTo>
                <a:cubicBezTo>
                  <a:pt x="13510" y="21108"/>
                  <a:pt x="15261" y="19745"/>
                  <a:pt x="16792" y="17475"/>
                </a:cubicBezTo>
                <a:cubicBezTo>
                  <a:pt x="17641" y="16215"/>
                  <a:pt x="18357" y="14767"/>
                  <a:pt x="19010" y="12984"/>
                </a:cubicBezTo>
                <a:lnTo>
                  <a:pt x="19260" y="12304"/>
                </a:lnTo>
                <a:lnTo>
                  <a:pt x="20239" y="12304"/>
                </a:lnTo>
                <a:cubicBezTo>
                  <a:pt x="21336" y="12304"/>
                  <a:pt x="21373" y="12292"/>
                  <a:pt x="21514" y="11866"/>
                </a:cubicBezTo>
                <a:lnTo>
                  <a:pt x="21590" y="11636"/>
                </a:lnTo>
                <a:lnTo>
                  <a:pt x="21591" y="8268"/>
                </a:lnTo>
                <a:cubicBezTo>
                  <a:pt x="21593" y="4693"/>
                  <a:pt x="21593" y="4713"/>
                  <a:pt x="21443" y="4446"/>
                </a:cubicBezTo>
                <a:cubicBezTo>
                  <a:pt x="21344" y="4269"/>
                  <a:pt x="21246" y="4215"/>
                  <a:pt x="20504" y="4208"/>
                </a:cubicBezTo>
                <a:close/>
                <a:moveTo>
                  <a:pt x="12030" y="4234"/>
                </a:moveTo>
                <a:lnTo>
                  <a:pt x="11910" y="4431"/>
                </a:lnTo>
                <a:cubicBezTo>
                  <a:pt x="11706" y="4760"/>
                  <a:pt x="11707" y="4736"/>
                  <a:pt x="11716" y="8385"/>
                </a:cubicBezTo>
                <a:cubicBezTo>
                  <a:pt x="11725" y="11597"/>
                  <a:pt x="11726" y="11665"/>
                  <a:pt x="11791" y="11840"/>
                </a:cubicBezTo>
                <a:cubicBezTo>
                  <a:pt x="11827" y="11938"/>
                  <a:pt x="11904" y="12084"/>
                  <a:pt x="11961" y="12162"/>
                </a:cubicBezTo>
                <a:cubicBezTo>
                  <a:pt x="12063" y="12301"/>
                  <a:pt x="12086" y="12304"/>
                  <a:pt x="12924" y="12304"/>
                </a:cubicBezTo>
                <a:cubicBezTo>
                  <a:pt x="13396" y="12304"/>
                  <a:pt x="13791" y="12322"/>
                  <a:pt x="13802" y="12344"/>
                </a:cubicBezTo>
                <a:cubicBezTo>
                  <a:pt x="13864" y="12467"/>
                  <a:pt x="13208" y="13836"/>
                  <a:pt x="12861" y="14308"/>
                </a:cubicBezTo>
                <a:cubicBezTo>
                  <a:pt x="11794" y="15759"/>
                  <a:pt x="10455" y="15993"/>
                  <a:pt x="9292" y="14931"/>
                </a:cubicBezTo>
                <a:cubicBezTo>
                  <a:pt x="9049" y="14709"/>
                  <a:pt x="8639" y="14203"/>
                  <a:pt x="8600" y="14078"/>
                </a:cubicBezTo>
                <a:cubicBezTo>
                  <a:pt x="8587" y="14035"/>
                  <a:pt x="8627" y="13919"/>
                  <a:pt x="8699" y="13794"/>
                </a:cubicBezTo>
                <a:cubicBezTo>
                  <a:pt x="8766" y="13678"/>
                  <a:pt x="8814" y="13568"/>
                  <a:pt x="8805" y="13550"/>
                </a:cubicBezTo>
                <a:cubicBezTo>
                  <a:pt x="8782" y="13503"/>
                  <a:pt x="7690" y="12872"/>
                  <a:pt x="7677" y="12898"/>
                </a:cubicBezTo>
                <a:cubicBezTo>
                  <a:pt x="7666" y="12919"/>
                  <a:pt x="7903" y="14957"/>
                  <a:pt x="7938" y="15148"/>
                </a:cubicBezTo>
                <a:cubicBezTo>
                  <a:pt x="7950" y="15213"/>
                  <a:pt x="7992" y="15163"/>
                  <a:pt x="8090" y="14970"/>
                </a:cubicBezTo>
                <a:cubicBezTo>
                  <a:pt x="8208" y="14738"/>
                  <a:pt x="8231" y="14716"/>
                  <a:pt x="8265" y="14799"/>
                </a:cubicBezTo>
                <a:cubicBezTo>
                  <a:pt x="8332" y="14958"/>
                  <a:pt x="8787" y="15519"/>
                  <a:pt x="9033" y="15744"/>
                </a:cubicBezTo>
                <a:cubicBezTo>
                  <a:pt x="9377" y="16058"/>
                  <a:pt x="9756" y="16296"/>
                  <a:pt x="10113" y="16422"/>
                </a:cubicBezTo>
                <a:cubicBezTo>
                  <a:pt x="11127" y="16780"/>
                  <a:pt x="12248" y="16294"/>
                  <a:pt x="13138" y="15108"/>
                </a:cubicBezTo>
                <a:cubicBezTo>
                  <a:pt x="13462" y="14676"/>
                  <a:pt x="14027" y="13529"/>
                  <a:pt x="14246" y="12859"/>
                </a:cubicBezTo>
                <a:lnTo>
                  <a:pt x="14427" y="12304"/>
                </a:lnTo>
                <a:lnTo>
                  <a:pt x="14910" y="12304"/>
                </a:lnTo>
                <a:cubicBezTo>
                  <a:pt x="15359" y="12304"/>
                  <a:pt x="15401" y="12295"/>
                  <a:pt x="15498" y="12162"/>
                </a:cubicBezTo>
                <a:cubicBezTo>
                  <a:pt x="15729" y="11847"/>
                  <a:pt x="15732" y="11820"/>
                  <a:pt x="15750" y="10227"/>
                </a:cubicBezTo>
                <a:lnTo>
                  <a:pt x="15766" y="8792"/>
                </a:lnTo>
                <a:lnTo>
                  <a:pt x="16050" y="8792"/>
                </a:lnTo>
                <a:lnTo>
                  <a:pt x="16334" y="8792"/>
                </a:lnTo>
                <a:lnTo>
                  <a:pt x="16344" y="9124"/>
                </a:lnTo>
                <a:cubicBezTo>
                  <a:pt x="16349" y="9307"/>
                  <a:pt x="16360" y="9456"/>
                  <a:pt x="16369" y="9456"/>
                </a:cubicBezTo>
                <a:cubicBezTo>
                  <a:pt x="16378" y="9456"/>
                  <a:pt x="16551" y="9261"/>
                  <a:pt x="16754" y="9023"/>
                </a:cubicBezTo>
                <a:cubicBezTo>
                  <a:pt x="16957" y="8784"/>
                  <a:pt x="17184" y="8524"/>
                  <a:pt x="17258" y="8442"/>
                </a:cubicBezTo>
                <a:cubicBezTo>
                  <a:pt x="17331" y="8361"/>
                  <a:pt x="17391" y="8278"/>
                  <a:pt x="17391" y="8258"/>
                </a:cubicBezTo>
                <a:cubicBezTo>
                  <a:pt x="17390" y="8238"/>
                  <a:pt x="17159" y="7960"/>
                  <a:pt x="16877" y="7640"/>
                </a:cubicBezTo>
                <a:lnTo>
                  <a:pt x="16366" y="7058"/>
                </a:lnTo>
                <a:lnTo>
                  <a:pt x="16350" y="7418"/>
                </a:lnTo>
                <a:lnTo>
                  <a:pt x="16334" y="7779"/>
                </a:lnTo>
                <a:lnTo>
                  <a:pt x="16050" y="7779"/>
                </a:lnTo>
                <a:lnTo>
                  <a:pt x="15766" y="7779"/>
                </a:lnTo>
                <a:lnTo>
                  <a:pt x="15750" y="6311"/>
                </a:lnTo>
                <a:cubicBezTo>
                  <a:pt x="15732" y="4677"/>
                  <a:pt x="15727" y="4636"/>
                  <a:pt x="15494" y="4361"/>
                </a:cubicBezTo>
                <a:cubicBezTo>
                  <a:pt x="15391" y="4239"/>
                  <a:pt x="15330" y="4234"/>
                  <a:pt x="13709" y="4234"/>
                </a:cubicBezTo>
                <a:lnTo>
                  <a:pt x="12030" y="4234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what is malware analys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malware analysis?</a:t>
            </a:r>
          </a:p>
        </p:txBody>
      </p:sp>
      <p:sp>
        <p:nvSpPr>
          <p:cNvPr id="197" name="“Malware analysis is the art of dissecting malware to understand how it works, how to identify it, and how to defeat or eliminate it.”…"/>
          <p:cNvSpPr txBox="1"/>
          <p:nvPr>
            <p:ph type="body" idx="1"/>
          </p:nvPr>
        </p:nvSpPr>
        <p:spPr>
          <a:xfrm>
            <a:off x="1654301" y="2803716"/>
            <a:ext cx="15609095" cy="8840392"/>
          </a:xfrm>
          <a:prstGeom prst="rect">
            <a:avLst/>
          </a:prstGeom>
        </p:spPr>
        <p:txBody>
          <a:bodyPr/>
          <a:lstStyle/>
          <a:p>
            <a:pPr marL="584200" indent="-584200">
              <a:defRPr i="1" sz="5300">
                <a:solidFill>
                  <a:srgbClr val="5E5E5E"/>
                </a:solidFill>
              </a:defRPr>
            </a:pPr>
            <a:r>
              <a:t>“Malware analysis is the art of dissecting malware to understand how it works, how to identify it, and how to defeat or eliminate it.”</a:t>
            </a:r>
          </a:p>
          <a:p>
            <a:pPr marL="622299" indent="-622299">
              <a:defRPr sz="5300"/>
            </a:pPr>
            <a:r>
              <a:t>Excerpt From: Michael </a:t>
            </a:r>
            <a:r>
              <a:rPr i="1"/>
              <a:t>“Practical Malware Analysis: The Hands-On Guide to Dissecting Malicious Software”.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Screenshot 2019-08-25 at 12.14.46.png" descr="Screenshot 2019-08-25 at 12.14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42157" y="3639486"/>
            <a:ext cx="6103621" cy="8133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hat is malware analys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malware analysis?</a:t>
            </a:r>
          </a:p>
        </p:txBody>
      </p:sp>
      <p:sp>
        <p:nvSpPr>
          <p:cNvPr id="202" name="malware analysis is useful to understan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853" indent="-609853" defTabSz="805100">
              <a:spcBef>
                <a:spcPts val="5700"/>
              </a:spcBef>
              <a:defRPr sz="6370"/>
            </a:pPr>
            <a:r>
              <a:rPr>
                <a:solidFill>
                  <a:srgbClr val="0090D0"/>
                </a:solidFill>
              </a:rPr>
              <a:t>malware analysis</a:t>
            </a:r>
            <a:r>
              <a:t> is useful to understand:</a:t>
            </a:r>
          </a:p>
          <a:p>
            <a:pPr lvl="1" marL="1045463" indent="-609854" defTabSz="805100">
              <a:spcBef>
                <a:spcPts val="5700"/>
              </a:spcBef>
              <a:defRPr sz="6370"/>
            </a:pPr>
            <a:r>
              <a:t>The kind of </a:t>
            </a:r>
            <a:r>
              <a:rPr>
                <a:solidFill>
                  <a:srgbClr val="0090D0"/>
                </a:solidFill>
              </a:rPr>
              <a:t>threat</a:t>
            </a:r>
            <a:r>
              <a:t> we are dealing with</a:t>
            </a:r>
          </a:p>
          <a:p>
            <a:pPr lvl="1" marL="1045463" indent="-609854" defTabSz="805100">
              <a:spcBef>
                <a:spcPts val="5700"/>
              </a:spcBef>
              <a:defRPr sz="6370"/>
            </a:pPr>
            <a:r>
              <a:t>If it is a </a:t>
            </a:r>
            <a:r>
              <a:rPr>
                <a:solidFill>
                  <a:srgbClr val="0090D0"/>
                </a:solidFill>
              </a:rPr>
              <a:t>generic</a:t>
            </a:r>
            <a:r>
              <a:t> or </a:t>
            </a:r>
            <a:r>
              <a:rPr>
                <a:solidFill>
                  <a:srgbClr val="0090D0"/>
                </a:solidFill>
              </a:rPr>
              <a:t>targeted</a:t>
            </a:r>
            <a:r>
              <a:t> attack</a:t>
            </a:r>
          </a:p>
          <a:p>
            <a:pPr lvl="1" marL="1045463" indent="-609854" defTabSz="805100">
              <a:spcBef>
                <a:spcPts val="5700"/>
              </a:spcBef>
              <a:defRPr sz="6370"/>
            </a:pPr>
            <a:r>
              <a:t>To know the adversary </a:t>
            </a:r>
            <a:r>
              <a:rPr>
                <a:solidFill>
                  <a:srgbClr val="0090D0"/>
                </a:solidFill>
              </a:rPr>
              <a:t>level</a:t>
            </a:r>
          </a:p>
          <a:p>
            <a:pPr lvl="1" marL="1045463" indent="-609854" defTabSz="805100">
              <a:spcBef>
                <a:spcPts val="5700"/>
              </a:spcBef>
              <a:defRPr sz="6370"/>
            </a:pPr>
            <a:r>
              <a:t>…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at is malware analys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malware analysis?</a:t>
            </a:r>
          </a:p>
        </p:txBody>
      </p:sp>
      <p:sp>
        <p:nvSpPr>
          <p:cNvPr id="206" name="Malware analysis techniq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7121" indent="-607121">
              <a:defRPr b="1" sz="6700"/>
            </a:pPr>
            <a:r>
              <a:t>Malware analysis techniques</a:t>
            </a:r>
          </a:p>
          <a:p>
            <a:pPr lvl="1" marL="1051621" indent="-607121">
              <a:defRPr sz="6700"/>
            </a:pPr>
            <a:r>
              <a:rPr>
                <a:solidFill>
                  <a:srgbClr val="0090D0"/>
                </a:solidFill>
              </a:rPr>
              <a:t>static</a:t>
            </a:r>
            <a:r>
              <a:t> analysis</a:t>
            </a:r>
          </a:p>
          <a:p>
            <a:pPr lvl="1" marL="1051621" indent="-607121">
              <a:defRPr sz="6700"/>
            </a:pPr>
            <a:r>
              <a:rPr>
                <a:solidFill>
                  <a:srgbClr val="0090D0"/>
                </a:solidFill>
              </a:rPr>
              <a:t>dynamic</a:t>
            </a:r>
            <a:r>
              <a:t> analysis</a:t>
            </a:r>
          </a:p>
          <a:p>
            <a:pPr lvl="1" marL="1051621" indent="-607121">
              <a:defRPr sz="6700"/>
            </a:pPr>
            <a:r>
              <a:rPr>
                <a:solidFill>
                  <a:srgbClr val="0090D0"/>
                </a:solidFill>
              </a:rPr>
              <a:t>memory</a:t>
            </a:r>
            <a:r>
              <a:t> analysis</a:t>
            </a: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is malware analys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malware analysis?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fingerprinting…"/>
          <p:cNvSpPr txBox="1"/>
          <p:nvPr/>
        </p:nvSpPr>
        <p:spPr>
          <a:xfrm>
            <a:off x="4730378" y="5188116"/>
            <a:ext cx="4710215" cy="6429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/>
            </a:pPr>
            <a:r>
              <a:rPr>
                <a:solidFill>
                  <a:srgbClr val="5E5E5E"/>
                </a:solidFill>
              </a:rPr>
              <a:t>fingerprinting</a:t>
            </a:r>
            <a:endParaRPr>
              <a:solidFill>
                <a:srgbClr val="5E5E5E"/>
              </a:solidFill>
            </a:endParaRPr>
          </a:p>
          <a:p>
            <a: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/>
            </a:pPr>
            <a:r>
              <a:rPr>
                <a:solidFill>
                  <a:srgbClr val="5E5E5E"/>
                </a:solidFill>
              </a:rPr>
              <a:t>AV</a:t>
            </a:r>
            <a:endParaRPr>
              <a:solidFill>
                <a:srgbClr val="5E5E5E"/>
              </a:solidFill>
            </a:endParaRPr>
          </a:p>
          <a:p>
            <a: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/>
            </a:pPr>
            <a:r>
              <a:rPr>
                <a:solidFill>
                  <a:srgbClr val="5E5E5E"/>
                </a:solidFill>
              </a:rPr>
              <a:t>strings</a:t>
            </a:r>
            <a:endParaRPr>
              <a:solidFill>
                <a:srgbClr val="5E5E5E"/>
              </a:solidFill>
            </a:endParaRPr>
          </a:p>
          <a:p>
            <a: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/>
            </a:pPr>
            <a:r>
              <a:rPr>
                <a:solidFill>
                  <a:srgbClr val="5E5E5E"/>
                </a:solidFill>
              </a:rPr>
              <a:t>imports</a:t>
            </a:r>
            <a:endParaRPr>
              <a:solidFill>
                <a:srgbClr val="5E5E5E"/>
              </a:solidFill>
            </a:endParaRPr>
          </a:p>
          <a:p>
            <a: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/>
            </a:pPr>
            <a:r>
              <a:rPr>
                <a:solidFill>
                  <a:srgbClr val="5E5E5E"/>
                </a:solidFill>
              </a:rPr>
              <a:t>packed/crypted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7357" y="4979586"/>
            <a:ext cx="11540004" cy="769718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BASIC STATIC ANALYSIS"/>
          <p:cNvSpPr txBox="1"/>
          <p:nvPr/>
        </p:nvSpPr>
        <p:spPr>
          <a:xfrm>
            <a:off x="4984292" y="29559"/>
            <a:ext cx="17988164" cy="758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defRPr b="0" sz="90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0090D0"/>
                </a:solidFill>
              </a:rPr>
              <a:t>BASIC STATIC</a:t>
            </a:r>
            <a:r>
              <a:t> </a:t>
            </a:r>
            <a:r>
              <a:rPr>
                <a:solidFill>
                  <a:srgbClr val="5E5E5E"/>
                </a:solidFill>
              </a:rPr>
              <a:t>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what is malware analys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malware analysis?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1682" y="5308839"/>
            <a:ext cx="11183592" cy="658066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disassembly"/>
          <p:cNvSpPr txBox="1"/>
          <p:nvPr/>
        </p:nvSpPr>
        <p:spPr>
          <a:xfrm>
            <a:off x="2459427" y="7265586"/>
            <a:ext cx="3872016" cy="787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>
                <a:solidFill>
                  <a:srgbClr val="5E5E5E"/>
                </a:solidFill>
              </a:defRPr>
            </a:lvl1pPr>
          </a:lstStyle>
          <a:p>
            <a:pPr/>
            <a:r>
              <a:t>disassembly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5791" y="4472233"/>
            <a:ext cx="11802530" cy="8863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shot 2019-08-25 at 18.29.25.png" descr="Screenshot 2019-08-25 at 18.29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6688" y="4771635"/>
            <a:ext cx="13675383" cy="826461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ADVANCED STATIC ANALYSIS"/>
          <p:cNvSpPr txBox="1"/>
          <p:nvPr/>
        </p:nvSpPr>
        <p:spPr>
          <a:xfrm>
            <a:off x="4984292" y="29559"/>
            <a:ext cx="17988164" cy="758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defRPr b="0" sz="90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0090D0"/>
                </a:solidFill>
              </a:rPr>
              <a:t>ADVANCED STATIC</a:t>
            </a:r>
            <a:r>
              <a:t> </a:t>
            </a:r>
            <a:r>
              <a:rPr>
                <a:solidFill>
                  <a:srgbClr val="5E5E5E"/>
                </a:solidFill>
              </a:rPr>
              <a:t>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3"/>
      <p:bldP build="p" bldLvl="5" animBg="1" rev="0" advAuto="0" spid="218" grpId="1"/>
      <p:bldP build="whole" bldLvl="1" animBg="1" rev="0" advAuto="0" spid="219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what is malware analys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malware analysis?</a:t>
            </a:r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DNS…"/>
          <p:cNvSpPr txBox="1"/>
          <p:nvPr/>
        </p:nvSpPr>
        <p:spPr>
          <a:xfrm>
            <a:off x="5798720" y="5568288"/>
            <a:ext cx="4274909" cy="642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/>
            </a:pPr>
            <a:r>
              <a:rPr>
                <a:solidFill>
                  <a:srgbClr val="5E5E5E"/>
                </a:solidFill>
              </a:rPr>
              <a:t>DNS</a:t>
            </a:r>
            <a:endParaRPr>
              <a:solidFill>
                <a:srgbClr val="5E5E5E"/>
              </a:solidFill>
            </a:endParaRPr>
          </a:p>
          <a:p>
            <a: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/>
            </a:pPr>
            <a:r>
              <a:rPr>
                <a:solidFill>
                  <a:srgbClr val="5E5E5E"/>
                </a:solidFill>
              </a:rPr>
              <a:t>IP’s</a:t>
            </a:r>
            <a:endParaRPr>
              <a:solidFill>
                <a:srgbClr val="5E5E5E"/>
              </a:solidFill>
            </a:endParaRPr>
          </a:p>
          <a:p>
            <a: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/>
            </a:pPr>
            <a:r>
              <a:rPr>
                <a:solidFill>
                  <a:srgbClr val="5E5E5E"/>
                </a:solidFill>
              </a:rPr>
              <a:t>URL’s</a:t>
            </a:r>
            <a:endParaRPr>
              <a:solidFill>
                <a:srgbClr val="5E5E5E"/>
              </a:solidFill>
            </a:endParaRPr>
          </a:p>
          <a:p>
            <a: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/>
            </a:pPr>
            <a:r>
              <a:rPr>
                <a:solidFill>
                  <a:srgbClr val="5E5E5E"/>
                </a:solidFill>
              </a:rPr>
              <a:t>Registry keys</a:t>
            </a:r>
            <a:endParaRPr>
              <a:solidFill>
                <a:srgbClr val="5E5E5E"/>
              </a:solidFill>
            </a:endParaRPr>
          </a:p>
          <a:p>
            <a: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/>
            </a:pPr>
            <a:r>
              <a:rPr>
                <a:solidFill>
                  <a:srgbClr val="5E5E5E"/>
                </a:solidFill>
              </a:rPr>
              <a:t>Files</a:t>
            </a:r>
          </a:p>
        </p:txBody>
      </p:sp>
      <p:sp>
        <p:nvSpPr>
          <p:cNvPr id="226" name="BASIC DYNAMIC ANALYSIS"/>
          <p:cNvSpPr txBox="1"/>
          <p:nvPr/>
        </p:nvSpPr>
        <p:spPr>
          <a:xfrm>
            <a:off x="4251879" y="29559"/>
            <a:ext cx="17988163" cy="758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defRPr b="0" sz="90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0090D0"/>
                </a:solidFill>
              </a:rPr>
              <a:t>BASIC DYNAMIC</a:t>
            </a:r>
            <a:r>
              <a:t> </a:t>
            </a:r>
            <a:r>
              <a:rPr>
                <a:solidFill>
                  <a:srgbClr val="5E5E5E"/>
                </a:solidFill>
              </a:rPr>
              <a:t>ANALYSIS</a:t>
            </a:r>
          </a:p>
        </p:txBody>
      </p:sp>
      <p:pic>
        <p:nvPicPr>
          <p:cNvPr id="227" name="Screenshot 2019-08-25 at 12.37.15.png" descr="Screenshot 2019-08-25 at 12.37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055" y="5057401"/>
            <a:ext cx="11118722" cy="7451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at is malware analys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malware analysis?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debugging"/>
          <p:cNvSpPr txBox="1"/>
          <p:nvPr/>
        </p:nvSpPr>
        <p:spPr>
          <a:xfrm>
            <a:off x="3332681" y="7429394"/>
            <a:ext cx="3437268" cy="787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611187" indent="-611187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4400">
                <a:solidFill>
                  <a:srgbClr val="5E5E5E"/>
                </a:solidFill>
              </a:defRPr>
            </a:lvl1pPr>
          </a:lstStyle>
          <a:p>
            <a:pPr/>
            <a:r>
              <a:t>debugging</a:t>
            </a:r>
          </a:p>
        </p:txBody>
      </p:sp>
      <p:sp>
        <p:nvSpPr>
          <p:cNvPr id="232" name="ADVANCED DYNAMIC ANALYSIS"/>
          <p:cNvSpPr txBox="1"/>
          <p:nvPr/>
        </p:nvSpPr>
        <p:spPr>
          <a:xfrm>
            <a:off x="3197918" y="-149078"/>
            <a:ext cx="17988164" cy="758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defRPr b="0" sz="88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0090D0"/>
                </a:solidFill>
              </a:rPr>
              <a:t>ADVANCED DYNAMIC</a:t>
            </a:r>
            <a:r>
              <a:t> </a:t>
            </a:r>
            <a:r>
              <a:rPr>
                <a:solidFill>
                  <a:srgbClr val="5E5E5E"/>
                </a:solidFill>
              </a:rPr>
              <a:t>ANALYSIS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8878" y="4871354"/>
            <a:ext cx="12123970" cy="8082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Screenshot 2019-08-25 at 18.31.51.png" descr="Screenshot 2019-08-25 at 18.31.51.png"/>
          <p:cNvPicPr>
            <a:picLocks noChangeAspect="1"/>
          </p:cNvPicPr>
          <p:nvPr/>
        </p:nvPicPr>
        <p:blipFill>
          <a:blip r:embed="rId3">
            <a:extLst/>
          </a:blip>
          <a:srcRect l="0" t="20706" r="0" b="18022"/>
          <a:stretch>
            <a:fillRect/>
          </a:stretch>
        </p:blipFill>
        <p:spPr>
          <a:xfrm>
            <a:off x="7332307" y="5122304"/>
            <a:ext cx="13678290" cy="7580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2"/>
      <p:bldP build="whole" bldLvl="1" animBg="1" rev="0" advAuto="0" spid="23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37" name="first pa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first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what is malware analysis?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b="1" sz="4558"/>
            </a:pPr>
            <a:r>
              <a:t>why to use r2?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reverse-engineering: disassembly (with r2)</a:t>
            </a:r>
          </a:p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second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malware analysis concepts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analysing a malware sample</a:t>
            </a:r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why to use r2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to use r2?</a:t>
            </a:r>
          </a:p>
        </p:txBody>
      </p:sp>
      <p:sp>
        <p:nvSpPr>
          <p:cNvPr id="241" name="some of my personal reasons ar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1719" indent="-421719" defTabSz="566856">
              <a:spcBef>
                <a:spcPts val="4000"/>
              </a:spcBef>
              <a:defRPr sz="4209"/>
            </a:pPr>
            <a:r>
              <a:t>some of my personal reasons are:</a:t>
            </a:r>
          </a:p>
          <a:p>
            <a:pPr lvl="1" marL="728424" indent="-421719" defTabSz="566856">
              <a:spcBef>
                <a:spcPts val="4000"/>
              </a:spcBef>
              <a:defRPr sz="4209"/>
            </a:pPr>
            <a:r>
              <a:t>I love </a:t>
            </a:r>
            <a:r>
              <a:rPr i="1">
                <a:solidFill>
                  <a:srgbClr val="0090D0"/>
                </a:solidFill>
              </a:rPr>
              <a:t>terminal</a:t>
            </a:r>
          </a:p>
          <a:p>
            <a:pPr lvl="1" marL="728424" indent="-421719" defTabSz="566856">
              <a:spcBef>
                <a:spcPts val="4000"/>
              </a:spcBef>
              <a:defRPr sz="4209"/>
            </a:pPr>
            <a:r>
              <a:t>I like </a:t>
            </a:r>
            <a:r>
              <a:rPr>
                <a:solidFill>
                  <a:srgbClr val="0090D0"/>
                </a:solidFill>
              </a:rPr>
              <a:t>text</a:t>
            </a:r>
            <a:r>
              <a:rPr>
                <a:solidFill>
                  <a:srgbClr val="5E5E5E"/>
                </a:solidFill>
              </a:rPr>
              <a:t> input/output</a:t>
            </a:r>
            <a:endParaRPr>
              <a:solidFill>
                <a:srgbClr val="5E5E5E"/>
              </a:solidFill>
            </a:endParaRPr>
          </a:p>
          <a:p>
            <a:pPr lvl="1" marL="728424" indent="-421719" defTabSz="566856">
              <a:spcBef>
                <a:spcPts val="4000"/>
              </a:spcBef>
              <a:defRPr sz="4209"/>
            </a:pPr>
            <a:r>
              <a:t>I like</a:t>
            </a:r>
            <a:r>
              <a:rPr>
                <a:solidFill>
                  <a:srgbClr val="5E5E5E"/>
                </a:solidFill>
              </a:rPr>
              <a:t> scripts</a:t>
            </a:r>
          </a:p>
          <a:p>
            <a:pPr lvl="1" marL="728424" indent="-421719" defTabSz="566856">
              <a:spcBef>
                <a:spcPts val="4000"/>
              </a:spcBef>
              <a:defRPr sz="4209"/>
            </a:pPr>
            <a:r>
              <a:rPr>
                <a:solidFill>
                  <a:srgbClr val="5E5E5E"/>
                </a:solidFill>
              </a:rPr>
              <a:t>r2pipe</a:t>
            </a:r>
            <a:r>
              <a:t> is great for </a:t>
            </a:r>
            <a:r>
              <a:rPr>
                <a:solidFill>
                  <a:srgbClr val="5E5E5E"/>
                </a:solidFill>
              </a:rPr>
              <a:t>scripting </a:t>
            </a:r>
            <a:endParaRPr>
              <a:solidFill>
                <a:srgbClr val="5E5E5E"/>
              </a:solidFill>
            </a:endParaRPr>
          </a:p>
          <a:p>
            <a:pPr lvl="1" marL="728424" indent="-421719" defTabSz="566856">
              <a:spcBef>
                <a:spcPts val="4000"/>
              </a:spcBef>
              <a:defRPr sz="4209"/>
            </a:pPr>
            <a:r>
              <a:t>it’s a great </a:t>
            </a:r>
            <a:r>
              <a:rPr>
                <a:solidFill>
                  <a:srgbClr val="0090D0"/>
                </a:solidFill>
              </a:rPr>
              <a:t>open source</a:t>
            </a:r>
            <a:r>
              <a:t> project</a:t>
            </a:r>
          </a:p>
          <a:p>
            <a:pPr lvl="1" marL="728424" indent="-421719" defTabSz="566856">
              <a:spcBef>
                <a:spcPts val="4000"/>
              </a:spcBef>
              <a:defRPr sz="4209"/>
            </a:pPr>
            <a:r>
              <a:t>it’s written in </a:t>
            </a:r>
            <a:r>
              <a:rPr i="1">
                <a:solidFill>
                  <a:srgbClr val="5E5E5E"/>
                </a:solidFill>
              </a:rPr>
              <a:t>pure</a:t>
            </a:r>
            <a:r>
              <a:t> </a:t>
            </a:r>
            <a:r>
              <a:rPr b="1">
                <a:solidFill>
                  <a:srgbClr val="0090D0"/>
                </a:solidFill>
              </a:rPr>
              <a:t>C</a:t>
            </a:r>
            <a:endParaRPr>
              <a:solidFill>
                <a:srgbClr val="5E5E5E"/>
              </a:solidFill>
            </a:endParaRPr>
          </a:p>
          <a:p>
            <a:pPr lvl="1" marL="728424" indent="-421719" defTabSz="566856">
              <a:spcBef>
                <a:spcPts val="4000"/>
              </a:spcBef>
              <a:defRPr sz="4209"/>
            </a:pPr>
            <a:r>
              <a:rPr>
                <a:solidFill>
                  <a:srgbClr val="5E5E5E"/>
                </a:solidFill>
              </a:rPr>
              <a:t>Barcelona r2con rocks !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who am 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am I</a:t>
            </a:r>
          </a:p>
        </p:txBody>
      </p:sp>
      <p:sp>
        <p:nvSpPr>
          <p:cNvPr id="154" name="Abraham Pasama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722312" indent="-722312">
              <a:spcBef>
                <a:spcPts val="0"/>
              </a:spcBef>
              <a:defRPr sz="5900"/>
            </a:pPr>
            <a:r>
              <a:t>Abraham Pasamar</a:t>
            </a:r>
          </a:p>
          <a:p>
            <a:pPr marL="722312" indent="-722312">
              <a:spcBef>
                <a:spcPts val="0"/>
              </a:spcBef>
              <a:defRPr sz="5900"/>
            </a:pPr>
            <a:r>
              <a:t>DFIR consultant for 16 years </a:t>
            </a:r>
          </a:p>
        </p:txBody>
      </p:sp>
      <p:pic>
        <p:nvPicPr>
          <p:cNvPr id="155" name="unknown.gif" descr="unknown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7453" y="3643312"/>
            <a:ext cx="17860" cy="17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unknown.gif" descr="unknown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7453" y="3643312"/>
            <a:ext cx="17860" cy="17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shot 2019-08-30 at 15.59.20.png" descr="Screenshot 2019-08-30 at 15.59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66924" y="3655346"/>
            <a:ext cx="1317165" cy="1317165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ounded a company (INCIDE) in 2005…"/>
          <p:cNvSpPr txBox="1"/>
          <p:nvPr/>
        </p:nvSpPr>
        <p:spPr>
          <a:xfrm>
            <a:off x="4387801" y="5559777"/>
            <a:ext cx="16821528" cy="7228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642858" indent="-642858" algn="l" defTabSz="731162">
              <a:buClr>
                <a:srgbClr val="0090D0"/>
              </a:buClr>
              <a:buSzPct val="145000"/>
              <a:buChar char="•"/>
              <a:defRPr b="0" sz="5251"/>
            </a:pPr>
            <a:r>
              <a:t>founded a company (INCIDE) in 2005</a:t>
            </a:r>
          </a:p>
          <a:p>
            <a:pPr marL="642858" indent="-642858" algn="l" defTabSz="731162">
              <a:buClr>
                <a:srgbClr val="0090D0"/>
              </a:buClr>
              <a:buSzPct val="145000"/>
              <a:buChar char="•"/>
              <a:defRPr b="0" sz="5251"/>
            </a:pPr>
            <a:r>
              <a:t>I’m CEO, so I do many different things in my daily basis…</a:t>
            </a:r>
          </a:p>
          <a:p>
            <a:pPr marL="642858" indent="-642858" algn="l" defTabSz="731162">
              <a:buClr>
                <a:srgbClr val="0090D0"/>
              </a:buClr>
              <a:buSzPct val="145000"/>
              <a:buChar char="•"/>
              <a:defRPr b="0" sz="5251"/>
            </a:pPr>
            <a:r>
              <a:t>…I even speak to clients</a:t>
            </a:r>
          </a:p>
          <a:p>
            <a:pPr marL="642858" indent="-642858" algn="l" defTabSz="731162">
              <a:buClr>
                <a:srgbClr val="0090D0"/>
              </a:buClr>
              <a:buSzPct val="145000"/>
              <a:buChar char="•"/>
              <a:defRPr b="0" sz="5251"/>
            </a:pPr>
            <a:r>
              <a:t>I’m not a reverse engineering professional/expert </a:t>
            </a:r>
          </a:p>
          <a:p>
            <a:pPr marL="642858" indent="-642858" algn="l" defTabSz="731162">
              <a:buClr>
                <a:srgbClr val="0090D0"/>
              </a:buClr>
              <a:buSzPct val="145000"/>
              <a:buChar char="•"/>
              <a:defRPr b="0" sz="5251"/>
            </a:pPr>
            <a:r>
              <a:t>malware analysis is sometimes part of some IR cases</a:t>
            </a:r>
          </a:p>
          <a:p>
            <a:pPr marL="642858" indent="-642858" algn="l" defTabSz="731162">
              <a:buClr>
                <a:srgbClr val="0090D0"/>
              </a:buClr>
              <a:buSzPct val="145000"/>
              <a:buChar char="•"/>
              <a:defRPr b="0" sz="5251"/>
            </a:pPr>
            <a:r>
              <a:t>I’m lecturer of malware analysis at </a:t>
            </a:r>
            <a:r>
              <a:rPr i="1"/>
              <a:t>Universidad Politécnica Barcelona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23665232" y="13024907"/>
            <a:ext cx="409779" cy="6884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8" grpId="3"/>
      <p:bldP build="p" bldLvl="5" animBg="1" rev="0" advAuto="0" spid="154" grpId="1"/>
      <p:bldP build="whole" bldLvl="1" animBg="1" rev="0" advAuto="0" spid="157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45" name="first pa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first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what is malware analysis?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why to use r2?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b="1" sz="4558"/>
            </a:pPr>
            <a:r>
              <a:t>reverse-engineering: disassembly (with r2)</a:t>
            </a:r>
          </a:p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second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malware analysis concepts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analysing a malware sample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uring this talk/demo I will only do static analysis…"/>
          <p:cNvSpPr txBox="1"/>
          <p:nvPr>
            <p:ph type="body" idx="1"/>
          </p:nvPr>
        </p:nvSpPr>
        <p:spPr>
          <a:xfrm>
            <a:off x="3099829" y="1623566"/>
            <a:ext cx="17077517" cy="9975621"/>
          </a:xfrm>
          <a:prstGeom prst="rect">
            <a:avLst/>
          </a:prstGeom>
        </p:spPr>
        <p:txBody>
          <a:bodyPr/>
          <a:lstStyle/>
          <a:p>
            <a:pPr lvl="1" marL="1180703" indent="-736203">
              <a:defRPr sz="5300"/>
            </a:pPr>
          </a:p>
          <a:p>
            <a:pPr lvl="1" marL="1180703" indent="-736203">
              <a:defRPr sz="5300"/>
            </a:pPr>
            <a:r>
              <a:t>During this talk/demo I will only do static analysis</a:t>
            </a:r>
          </a:p>
          <a:p>
            <a:pPr lvl="1" marL="1180703" indent="-736203">
              <a:defRPr sz="5300"/>
            </a:pPr>
            <a:r>
              <a:t>Debugging means executing malware, it could be dangerous</a:t>
            </a:r>
          </a:p>
          <a:p>
            <a:pPr lvl="1" marL="1180703" indent="-736203">
              <a:defRPr sz="5300"/>
            </a:pPr>
            <a:r>
              <a:t>I recommend everyone to practice </a:t>
            </a:r>
            <a:r>
              <a:rPr>
                <a:solidFill>
                  <a:srgbClr val="0090D0"/>
                </a:solidFill>
              </a:rPr>
              <a:t>disassembly</a:t>
            </a:r>
            <a:r>
              <a:t> before debugging. It is the best way to understand assembly</a:t>
            </a: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253" name="Before jumping into disassembly……"/>
          <p:cNvSpPr txBox="1"/>
          <p:nvPr>
            <p:ph type="body" idx="1"/>
          </p:nvPr>
        </p:nvSpPr>
        <p:spPr>
          <a:xfrm>
            <a:off x="4387453" y="3103254"/>
            <a:ext cx="15609094" cy="8840392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10600">
                <a:solidFill>
                  <a:srgbClr val="0090D0"/>
                </a:solidFill>
              </a:defRPr>
            </a:pPr>
            <a:r>
              <a:t>Before jumping into disassembly…</a:t>
            </a:r>
          </a:p>
          <a:p>
            <a:pPr marL="0" indent="0" algn="ctr">
              <a:buClrTx/>
              <a:buSzTx/>
              <a:buNone/>
              <a:defRPr b="1" sz="10600">
                <a:solidFill>
                  <a:srgbClr val="0090D0"/>
                </a:solidFill>
              </a:defRPr>
            </a:pPr>
            <a:r>
              <a:rPr b="0"/>
              <a:t>let’s review some </a:t>
            </a:r>
            <a:r>
              <a:rPr sz="11800"/>
              <a:t>fundamentals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grpSp>
        <p:nvGrpSpPr>
          <p:cNvPr id="259" name="Image"/>
          <p:cNvGrpSpPr/>
          <p:nvPr/>
        </p:nvGrpSpPr>
        <p:grpSpPr>
          <a:xfrm>
            <a:off x="9335293" y="4064793"/>
            <a:ext cx="5713414" cy="5815014"/>
            <a:chOff x="0" y="0"/>
            <a:chExt cx="5713412" cy="5815012"/>
          </a:xfrm>
        </p:grpSpPr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7800" y="114300"/>
              <a:ext cx="5357813" cy="53578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7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713413" cy="5815013"/>
            </a:xfrm>
            <a:prstGeom prst="rect">
              <a:avLst/>
            </a:prstGeom>
            <a:effectLst/>
          </p:spPr>
        </p:pic>
      </p:grpSp>
      <p:sp>
        <p:nvSpPr>
          <p:cNvPr id="260" name="Computer Architecture"/>
          <p:cNvSpPr txBox="1"/>
          <p:nvPr>
            <p:ph type="body" sz="quarter" idx="1"/>
          </p:nvPr>
        </p:nvSpPr>
        <p:spPr>
          <a:xfrm>
            <a:off x="7734915" y="9760148"/>
            <a:ext cx="8914170" cy="1989647"/>
          </a:xfrm>
          <a:prstGeom prst="rect">
            <a:avLst/>
          </a:prstGeom>
        </p:spPr>
        <p:txBody>
          <a:bodyPr/>
          <a:lstStyle>
            <a:lvl1pPr marL="0" indent="0" defTabSz="755808">
              <a:spcBef>
                <a:spcPts val="5400"/>
              </a:spcBef>
              <a:buClrTx/>
              <a:buSzTx/>
              <a:buNone/>
              <a:defRPr b="1" sz="6256">
                <a:solidFill>
                  <a:srgbClr val="5E5E5E"/>
                </a:solidFill>
              </a:defRPr>
            </a:lvl1pPr>
          </a:lstStyle>
          <a:p>
            <a:pPr/>
            <a:r>
              <a:t>Computer Architecture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264" name="Intel 32/64 bits x86 / x86_64…"/>
          <p:cNvSpPr txBox="1"/>
          <p:nvPr/>
        </p:nvSpPr>
        <p:spPr>
          <a:xfrm>
            <a:off x="6169234" y="3736099"/>
            <a:ext cx="12815569" cy="7389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607121" indent="-607121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5600"/>
            </a:pPr>
            <a:r>
              <a:t>Intel 32/64 bits </a:t>
            </a:r>
            <a:r>
              <a:rPr>
                <a:solidFill>
                  <a:srgbClr val="5E5E5E"/>
                </a:solidFill>
              </a:rPr>
              <a:t>x86 / x86_64</a:t>
            </a:r>
            <a:endParaRPr>
              <a:solidFill>
                <a:srgbClr val="5E5E5E"/>
              </a:solidFill>
            </a:endParaRPr>
          </a:p>
          <a:p>
            <a:pPr marL="607121" indent="-607121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5600"/>
            </a:pPr>
            <a:r>
              <a:t>registers</a:t>
            </a:r>
          </a:p>
          <a:p>
            <a:pPr marL="607121" indent="-607121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5600"/>
            </a:pPr>
            <a:r>
              <a:t>flags</a:t>
            </a:r>
          </a:p>
          <a:p>
            <a:pPr marL="607121" indent="-607121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5600"/>
            </a:pPr>
            <a:r>
              <a:t>memory (stack/heap)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79830" y="5527476"/>
            <a:ext cx="8609706" cy="3806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creenshot 2019-08-25 at 19.01.30.png" descr="Screenshot 2019-08-25 at 19.01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1781" y="3204910"/>
            <a:ext cx="15111760" cy="9394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creenshot 2019-08-25 at 19.03.41.png" descr="Screenshot 2019-08-25 at 19.03.41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4960"/>
          <a:stretch>
            <a:fillRect/>
          </a:stretch>
        </p:blipFill>
        <p:spPr>
          <a:xfrm>
            <a:off x="3417794" y="2631725"/>
            <a:ext cx="18127267" cy="1054053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5" grpId="2"/>
      <p:bldP build="p" bldLvl="5" animBg="1" rev="0" advAuto="0" spid="264" grpId="1"/>
      <p:bldP build="whole" bldLvl="1" animBg="1" rev="0" advAuto="0" spid="266" grpId="3"/>
      <p:bldP build="whole" bldLvl="1" animBg="1" rev="0" advAuto="0" spid="267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shot 2019-08-25 at 18.36.35.png" descr="Screenshot 2019-08-25 at 18.36.35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8352"/>
          <a:stretch>
            <a:fillRect/>
          </a:stretch>
        </p:blipFill>
        <p:spPr>
          <a:xfrm>
            <a:off x="4610695" y="4541628"/>
            <a:ext cx="16302088" cy="779575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271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272" name="Oval"/>
          <p:cNvSpPr/>
          <p:nvPr/>
        </p:nvSpPr>
        <p:spPr>
          <a:xfrm>
            <a:off x="7571981" y="10301001"/>
            <a:ext cx="2336021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3" name="Oval"/>
          <p:cNvSpPr/>
          <p:nvPr/>
        </p:nvSpPr>
        <p:spPr>
          <a:xfrm>
            <a:off x="7571981" y="11328214"/>
            <a:ext cx="2336021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r2: architecture / bi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5E5E5E"/>
                </a:solidFill>
              </a:rPr>
              <a:t>r2:</a:t>
            </a:r>
            <a:r>
              <a:t> architecture / bits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2"/>
      <p:bldP build="whole" bldLvl="1" animBg="1" rev="0" advAuto="0" spid="27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creenshot 2019-08-25 at 18.37.44.png" descr="Screenshot 2019-08-25 at 18.37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9565" y="4548047"/>
            <a:ext cx="15075349" cy="779561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278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279" name="Oval"/>
          <p:cNvSpPr/>
          <p:nvPr/>
        </p:nvSpPr>
        <p:spPr>
          <a:xfrm>
            <a:off x="7692966" y="10254939"/>
            <a:ext cx="2336022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" name="Oval"/>
          <p:cNvSpPr/>
          <p:nvPr/>
        </p:nvSpPr>
        <p:spPr>
          <a:xfrm>
            <a:off x="7692966" y="11282601"/>
            <a:ext cx="2336022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r2: architecture / bi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5E5E5E"/>
                </a:solidFill>
              </a:rPr>
              <a:t>r2:</a:t>
            </a:r>
            <a:r>
              <a:t> architecture / bits</a:t>
            </a:r>
          </a:p>
        </p:txBody>
      </p:sp>
      <p:sp>
        <p:nvSpPr>
          <p:cNvPr id="2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1"/>
      <p:bldP build="whole" bldLvl="1" animBg="1" rev="0" advAuto="0" spid="280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shot 2019-08-25 at 18.45.03.png" descr="Screenshot 2019-08-25 at 18.45.0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9158"/>
          <a:stretch>
            <a:fillRect/>
          </a:stretch>
        </p:blipFill>
        <p:spPr>
          <a:xfrm>
            <a:off x="5523123" y="3548987"/>
            <a:ext cx="13201437" cy="968428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285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286" name="&lt;—type “V” to enter Visual mode"/>
          <p:cNvSpPr txBox="1"/>
          <p:nvPr/>
        </p:nvSpPr>
        <p:spPr>
          <a:xfrm>
            <a:off x="8370332" y="3444585"/>
            <a:ext cx="648769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AE233"/>
                </a:solidFill>
              </a:defRPr>
            </a:lvl1pPr>
          </a:lstStyle>
          <a:p>
            <a:pPr/>
            <a:r>
              <a:t>&lt;—type “V” to enter Visual mode</a:t>
            </a:r>
          </a:p>
        </p:txBody>
      </p:sp>
      <p:sp>
        <p:nvSpPr>
          <p:cNvPr id="287" name="Oval"/>
          <p:cNvSpPr/>
          <p:nvPr/>
        </p:nvSpPr>
        <p:spPr>
          <a:xfrm>
            <a:off x="4585039" y="7272339"/>
            <a:ext cx="14456410" cy="179453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Press “p” to change view"/>
          <p:cNvSpPr txBox="1"/>
          <p:nvPr/>
        </p:nvSpPr>
        <p:spPr>
          <a:xfrm>
            <a:off x="8396027" y="4512876"/>
            <a:ext cx="5025467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AE233"/>
                </a:solidFill>
              </a:defRPr>
            </a:lvl1pPr>
          </a:lstStyle>
          <a:p>
            <a:pPr/>
            <a:r>
              <a:t>Press “p” to change view</a:t>
            </a:r>
          </a:p>
        </p:txBody>
      </p:sp>
      <p:sp>
        <p:nvSpPr>
          <p:cNvPr id="289" name="r2: registers / flags"/>
          <p:cNvSpPr txBox="1"/>
          <p:nvPr>
            <p:ph type="body" idx="1"/>
          </p:nvPr>
        </p:nvSpPr>
        <p:spPr>
          <a:xfrm>
            <a:off x="921888" y="-1358534"/>
            <a:ext cx="15609095" cy="8840391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5E5E5E"/>
                </a:solidFill>
              </a:rPr>
              <a:t>r2:</a:t>
            </a:r>
            <a:r>
              <a:t> registers / flags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2"/>
      <p:bldP build="whole" bldLvl="1" animBg="1" rev="0" advAuto="0" spid="286" grpId="1"/>
      <p:bldP build="whole" bldLvl="1" animBg="1" rev="0" advAuto="0" spid="287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creenshot 2019-08-25 at 18.47.38.png" descr="Screenshot 2019-08-25 at 18.47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7811" y="2611318"/>
            <a:ext cx="5499746" cy="1025209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293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294" name="Oval"/>
          <p:cNvSpPr/>
          <p:nvPr/>
        </p:nvSpPr>
        <p:spPr>
          <a:xfrm>
            <a:off x="12298291" y="2565513"/>
            <a:ext cx="2336022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5" name="Oval"/>
          <p:cNvSpPr/>
          <p:nvPr/>
        </p:nvSpPr>
        <p:spPr>
          <a:xfrm>
            <a:off x="12469673" y="7483402"/>
            <a:ext cx="2336021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6" name="r2: registers / flags"/>
          <p:cNvSpPr txBox="1"/>
          <p:nvPr>
            <p:ph type="body" idx="1"/>
          </p:nvPr>
        </p:nvSpPr>
        <p:spPr>
          <a:xfrm>
            <a:off x="921888" y="-1371234"/>
            <a:ext cx="15609095" cy="8840391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5E5E5E"/>
                </a:solidFill>
              </a:rPr>
              <a:t>r2:</a:t>
            </a:r>
            <a:r>
              <a:t> registers / flags</a:t>
            </a:r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2"/>
      <p:bldP build="whole" bldLvl="1" animBg="1" rev="0" advAuto="0" spid="29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300" name="Memor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b="1" sz="6800">
                <a:solidFill>
                  <a:srgbClr val="5E5E5E"/>
                </a:solidFill>
              </a:defRPr>
            </a:lvl1pPr>
          </a:lstStyle>
          <a:p>
            <a:pPr/>
            <a:r>
              <a:t>Memory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676" t="16751" r="6645" b="11805"/>
          <a:stretch>
            <a:fillRect/>
          </a:stretch>
        </p:blipFill>
        <p:spPr>
          <a:xfrm>
            <a:off x="5186939" y="2889005"/>
            <a:ext cx="14009888" cy="706395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at is the objective of this tal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what is the objective of this talk?</a:t>
            </a:r>
          </a:p>
        </p:txBody>
      </p:sp>
      <p:sp>
        <p:nvSpPr>
          <p:cNvPr id="162" name="show you the basics of malware analysis using r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55687" indent="-1055687">
              <a:defRPr sz="7600"/>
            </a:pPr>
            <a:r>
              <a:t>show you the </a:t>
            </a:r>
            <a:r>
              <a:rPr>
                <a:solidFill>
                  <a:srgbClr val="0090D0"/>
                </a:solidFill>
              </a:rPr>
              <a:t>basics</a:t>
            </a:r>
            <a:r>
              <a:t> of </a:t>
            </a:r>
            <a:r>
              <a:rPr>
                <a:solidFill>
                  <a:srgbClr val="0090D0"/>
                </a:solidFill>
              </a:rPr>
              <a:t>malware analysis</a:t>
            </a:r>
            <a:r>
              <a:t> using </a:t>
            </a:r>
            <a:r>
              <a:rPr>
                <a:solidFill>
                  <a:srgbClr val="0090D0"/>
                </a:solidFill>
              </a:rPr>
              <a:t>r2</a:t>
            </a:r>
            <a:r>
              <a:t> </a:t>
            </a:r>
          </a:p>
          <a:p>
            <a:pPr marL="1055687" indent="-1055687">
              <a:defRPr sz="7600"/>
            </a:pPr>
            <a:r>
              <a:t>show you the </a:t>
            </a:r>
            <a:r>
              <a:rPr>
                <a:solidFill>
                  <a:srgbClr val="0090D0"/>
                </a:solidFill>
              </a:rPr>
              <a:t>beauty</a:t>
            </a:r>
            <a:r>
              <a:t> of the </a:t>
            </a:r>
            <a:r>
              <a:rPr b="1">
                <a:solidFill>
                  <a:srgbClr val="0090D0"/>
                </a:solidFill>
              </a:rPr>
              <a:t>reverse engineering</a:t>
            </a:r>
            <a:r>
              <a:t> process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23665232" y="13024907"/>
            <a:ext cx="409779" cy="6884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creenshot 2019-08-26 at 17.26.22.png" descr="Screenshot 2019-08-26 at 17.26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9009" y="5343784"/>
            <a:ext cx="9017376" cy="792393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305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306" name="Heade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2775" indent="-562775" defTabSz="747593">
              <a:spcBef>
                <a:spcPts val="5300"/>
              </a:spcBef>
              <a:defRPr sz="5824"/>
            </a:pPr>
            <a:r>
              <a:t>Header</a:t>
            </a:r>
          </a:p>
          <a:p>
            <a:pPr marL="562775" indent="-562775" defTabSz="747593">
              <a:spcBef>
                <a:spcPts val="5300"/>
              </a:spcBef>
              <a:defRPr sz="5824"/>
            </a:pPr>
          </a:p>
          <a:p>
            <a:pPr marL="562775" indent="-562775" defTabSz="747593">
              <a:spcBef>
                <a:spcPts val="5300"/>
              </a:spcBef>
              <a:defRPr sz="5824"/>
            </a:pPr>
          </a:p>
          <a:p>
            <a:pPr marL="562775" indent="-562775" defTabSz="747593">
              <a:spcBef>
                <a:spcPts val="5300"/>
              </a:spcBef>
              <a:defRPr sz="5824"/>
            </a:pPr>
          </a:p>
          <a:p>
            <a:pPr marL="562775" indent="-562775" defTabSz="747593">
              <a:spcBef>
                <a:spcPts val="5300"/>
              </a:spcBef>
              <a:defRPr sz="5824"/>
            </a:pPr>
          </a:p>
        </p:txBody>
      </p:sp>
      <p:sp>
        <p:nvSpPr>
          <p:cNvPr id="307" name=".data…"/>
          <p:cNvSpPr txBox="1"/>
          <p:nvPr/>
        </p:nvSpPr>
        <p:spPr>
          <a:xfrm>
            <a:off x="10597195" y="3070560"/>
            <a:ext cx="1665981" cy="211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.data</a:t>
            </a:r>
          </a:p>
          <a:p>
            <a:pPr/>
            <a:r>
              <a:t>.rdata</a:t>
            </a:r>
          </a:p>
          <a:p>
            <a:pPr/>
            <a:r>
              <a:t>stack</a:t>
            </a:r>
          </a:p>
          <a:p>
            <a:pPr/>
            <a:r>
              <a:t>heap</a:t>
            </a:r>
          </a:p>
        </p:txBody>
      </p:sp>
      <p:sp>
        <p:nvSpPr>
          <p:cNvPr id="308" name="Rectangle"/>
          <p:cNvSpPr/>
          <p:nvPr/>
        </p:nvSpPr>
        <p:spPr>
          <a:xfrm>
            <a:off x="10326951" y="3127508"/>
            <a:ext cx="365868" cy="393149"/>
          </a:xfrm>
          <a:prstGeom prst="rect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9" name="Rectangle"/>
          <p:cNvSpPr/>
          <p:nvPr/>
        </p:nvSpPr>
        <p:spPr>
          <a:xfrm>
            <a:off x="10326951" y="4240111"/>
            <a:ext cx="365868" cy="393149"/>
          </a:xfrm>
          <a:prstGeom prst="rect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0" name="Rectangle"/>
          <p:cNvSpPr/>
          <p:nvPr/>
        </p:nvSpPr>
        <p:spPr>
          <a:xfrm>
            <a:off x="10326951" y="3692740"/>
            <a:ext cx="365868" cy="393148"/>
          </a:xfrm>
          <a:prstGeom prst="rect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1" name="Rectangle"/>
          <p:cNvSpPr/>
          <p:nvPr/>
        </p:nvSpPr>
        <p:spPr>
          <a:xfrm>
            <a:off x="10326951" y="4787483"/>
            <a:ext cx="365868" cy="393148"/>
          </a:xfrm>
          <a:prstGeom prst="rect">
            <a:avLst/>
          </a:prstGeom>
          <a:ln w="127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2" name="?"/>
          <p:cNvSpPr txBox="1"/>
          <p:nvPr/>
        </p:nvSpPr>
        <p:spPr>
          <a:xfrm>
            <a:off x="12662785" y="2896182"/>
            <a:ext cx="1665982" cy="2461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5400">
                <a:solidFill>
                  <a:srgbClr val="0090D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13" name="Oval"/>
          <p:cNvSpPr/>
          <p:nvPr/>
        </p:nvSpPr>
        <p:spPr>
          <a:xfrm>
            <a:off x="11689305" y="6843873"/>
            <a:ext cx="2336022" cy="64141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4" name="Oval"/>
          <p:cNvSpPr/>
          <p:nvPr/>
        </p:nvSpPr>
        <p:spPr>
          <a:xfrm>
            <a:off x="11926627" y="7294362"/>
            <a:ext cx="3628027" cy="553010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5" name="Oval"/>
          <p:cNvSpPr/>
          <p:nvPr/>
        </p:nvSpPr>
        <p:spPr>
          <a:xfrm>
            <a:off x="10331012" y="7726286"/>
            <a:ext cx="3083596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6" name="Oval"/>
          <p:cNvSpPr/>
          <p:nvPr/>
        </p:nvSpPr>
        <p:spPr>
          <a:xfrm>
            <a:off x="12081316" y="8920049"/>
            <a:ext cx="2195075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7" name="Oval"/>
          <p:cNvSpPr/>
          <p:nvPr/>
        </p:nvSpPr>
        <p:spPr>
          <a:xfrm>
            <a:off x="11073407" y="9379354"/>
            <a:ext cx="4210894" cy="584388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8" name=".rdata"/>
          <p:cNvSpPr txBox="1"/>
          <p:nvPr/>
        </p:nvSpPr>
        <p:spPr>
          <a:xfrm>
            <a:off x="15512546" y="6851385"/>
            <a:ext cx="127724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0090D0"/>
                </a:solidFill>
              </a:defRPr>
            </a:lvl1pPr>
          </a:lstStyle>
          <a:p>
            <a:pPr/>
            <a:r>
              <a:t>.rdata</a:t>
            </a:r>
          </a:p>
        </p:txBody>
      </p:sp>
      <p:sp>
        <p:nvSpPr>
          <p:cNvPr id="319" name=".data"/>
          <p:cNvSpPr txBox="1"/>
          <p:nvPr/>
        </p:nvSpPr>
        <p:spPr>
          <a:xfrm>
            <a:off x="15587933" y="7257673"/>
            <a:ext cx="1126466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0090D0"/>
                </a:solidFill>
              </a:defRPr>
            </a:lvl1pPr>
          </a:lstStyle>
          <a:p>
            <a:pPr/>
            <a:r>
              <a:t>.data</a:t>
            </a:r>
          </a:p>
        </p:txBody>
      </p:sp>
      <p:sp>
        <p:nvSpPr>
          <p:cNvPr id="320" name=".rdata"/>
          <p:cNvSpPr txBox="1"/>
          <p:nvPr/>
        </p:nvSpPr>
        <p:spPr>
          <a:xfrm>
            <a:off x="15512546" y="7738491"/>
            <a:ext cx="1277240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0090D0"/>
                </a:solidFill>
              </a:defRPr>
            </a:lvl1pPr>
          </a:lstStyle>
          <a:p>
            <a:pPr/>
            <a:r>
              <a:t>.rdata</a:t>
            </a:r>
          </a:p>
        </p:txBody>
      </p:sp>
      <p:sp>
        <p:nvSpPr>
          <p:cNvPr id="321" name="stack"/>
          <p:cNvSpPr txBox="1"/>
          <p:nvPr/>
        </p:nvSpPr>
        <p:spPr>
          <a:xfrm>
            <a:off x="15542823" y="8860815"/>
            <a:ext cx="121668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0090D0"/>
                </a:solidFill>
              </a:defRPr>
            </a:lvl1pPr>
          </a:lstStyle>
          <a:p>
            <a:pPr/>
            <a:r>
              <a:t>stack</a:t>
            </a:r>
          </a:p>
        </p:txBody>
      </p:sp>
      <p:sp>
        <p:nvSpPr>
          <p:cNvPr id="322" name="heap"/>
          <p:cNvSpPr txBox="1"/>
          <p:nvPr/>
        </p:nvSpPr>
        <p:spPr>
          <a:xfrm>
            <a:off x="15595452" y="9358355"/>
            <a:ext cx="111142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0090D0"/>
                </a:solidFill>
              </a:defRPr>
            </a:lvl1pPr>
          </a:lstStyle>
          <a:p>
            <a:pPr/>
            <a:r>
              <a:t>heap</a:t>
            </a:r>
          </a:p>
        </p:txBody>
      </p:sp>
      <p:sp>
        <p:nvSpPr>
          <p:cNvPr id="323" name="Rectangle"/>
          <p:cNvSpPr/>
          <p:nvPr/>
        </p:nvSpPr>
        <p:spPr>
          <a:xfrm>
            <a:off x="10092418" y="2941389"/>
            <a:ext cx="4199163" cy="2370630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4" name="Dingbat Tick"/>
          <p:cNvSpPr/>
          <p:nvPr/>
        </p:nvSpPr>
        <p:spPr>
          <a:xfrm>
            <a:off x="10348166" y="3056101"/>
            <a:ext cx="432519" cy="411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5" name="Dingbat Tick"/>
          <p:cNvSpPr/>
          <p:nvPr/>
        </p:nvSpPr>
        <p:spPr>
          <a:xfrm>
            <a:off x="10348166" y="3606728"/>
            <a:ext cx="432519" cy="411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6" name="Dingbat Tick"/>
          <p:cNvSpPr/>
          <p:nvPr/>
        </p:nvSpPr>
        <p:spPr>
          <a:xfrm>
            <a:off x="10348166" y="4213322"/>
            <a:ext cx="432519" cy="411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7" name="Dingbat Tick"/>
          <p:cNvSpPr/>
          <p:nvPr/>
        </p:nvSpPr>
        <p:spPr>
          <a:xfrm>
            <a:off x="10348166" y="4742834"/>
            <a:ext cx="432519" cy="411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28" name="Screenshot 2019-08-30 at 16.37.57.png" descr="Screenshot 2019-08-30 at 16.37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7434" y="2515615"/>
            <a:ext cx="6879417" cy="322217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329" name="Screenshot 2019-08-30 at 16.37.38.png" descr="Screenshot 2019-08-30 at 16.37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56291" y="10732725"/>
            <a:ext cx="12573001" cy="162520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330" name="Screenshot 2019-08-30 at 16.38.22.png" descr="Screenshot 2019-08-30 at 16.38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40616" y="10857295"/>
            <a:ext cx="12626579" cy="2393157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Oval"/>
          <p:cNvSpPr/>
          <p:nvPr/>
        </p:nvSpPr>
        <p:spPr>
          <a:xfrm>
            <a:off x="5192538" y="3979900"/>
            <a:ext cx="4866026" cy="507921"/>
          </a:xfrm>
          <a:prstGeom prst="ellipse">
            <a:avLst/>
          </a:prstGeom>
          <a:ln w="50800">
            <a:solidFill>
              <a:srgbClr val="F6E35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2" name="Oval"/>
          <p:cNvSpPr/>
          <p:nvPr/>
        </p:nvSpPr>
        <p:spPr>
          <a:xfrm>
            <a:off x="5299694" y="3635353"/>
            <a:ext cx="4866026" cy="507921"/>
          </a:xfrm>
          <a:prstGeom prst="ellipse">
            <a:avLst/>
          </a:prstGeom>
          <a:ln w="50800">
            <a:solidFill>
              <a:srgbClr val="F6E35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3" name=".rdata"/>
          <p:cNvSpPr txBox="1"/>
          <p:nvPr/>
        </p:nvSpPr>
        <p:spPr>
          <a:xfrm>
            <a:off x="18262890" y="9905338"/>
            <a:ext cx="127724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0090D0"/>
                </a:solidFill>
              </a:defRPr>
            </a:lvl1pPr>
          </a:lstStyle>
          <a:p>
            <a:pPr/>
            <a:r>
              <a:t>.rdata</a:t>
            </a:r>
          </a:p>
        </p:txBody>
      </p:sp>
      <p:sp>
        <p:nvSpPr>
          <p:cNvPr id="334" name=".data"/>
          <p:cNvSpPr txBox="1"/>
          <p:nvPr/>
        </p:nvSpPr>
        <p:spPr>
          <a:xfrm>
            <a:off x="3818606" y="10173229"/>
            <a:ext cx="112646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0090D0"/>
                </a:solidFill>
              </a:defRPr>
            </a:lvl1pPr>
          </a:lstStyle>
          <a:p>
            <a:pPr/>
            <a:r>
              <a:t>.data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mph" nodeType="clickEffect" presetID="9" grpId="1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90" dur="indefinite" fill="hold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mph" nodeType="afterEffect" presetID="9" grpId="18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94" dur="indefinite" fill="hold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mph" nodeType="afterEffect" presetID="9" grpId="19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98" dur="indefinite" fill="hold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Class="emph" nodeType="afterEffect" presetID="9" grpId="20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02" dur="indefinite" fill="hold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mph" nodeType="afterEffect" presetID="9" grpId="2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06" dur="indefinite" fill="hold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emph" nodeType="afterEffect" presetID="9" grpId="2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10" dur="indefinite" fill="hold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mph" nodeType="afterEffect" presetID="9" grpId="2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14" dur="indefinite" fill="hold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Class="emph" nodeType="afterEffect" presetID="9" grpId="2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18" dur="indefinite" fill="hold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emph" nodeType="afterEffect" presetID="9" grpId="2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22" dur="indefinite" fill="hold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Class="emph" nodeType="afterEffect" presetID="9" grpId="2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26" dur="indefinite" fill="hold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Class="emph" nodeType="afterEffect" presetID="9" grpId="2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130" dur="indefinite" fill="hold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Class="entr" nodeType="click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Class="entr" nodeType="clickEffect" presetSubtype="1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Class="entr" nodeType="clickEffect" presetSubtype="1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Class="entr" nodeType="after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Class="entr" nodeType="clickEffect" presetSubtype="1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Class="entr" nodeType="clickEffect" presetSubtype="1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33"/>
      <p:bldP build="whole" bldLvl="1" animBg="1" rev="0" advAuto="0" spid="315" grpId="19"/>
      <p:bldP build="whole" bldLvl="1" animBg="1" rev="0" advAuto="0" spid="319" grpId="23"/>
      <p:bldP build="whole" bldLvl="1" animBg="1" rev="0" advAuto="0" spid="321" grpId="14"/>
      <p:bldP build="whole" bldLvl="1" animBg="1" rev="0" advAuto="0" spid="318" grpId="8"/>
      <p:bldP build="whole" bldLvl="1" animBg="1" rev="0" advAuto="0" spid="322" grpId="16"/>
      <p:bldP build="whole" bldLvl="1" animBg="1" rev="0" advAuto="0" spid="312" grpId="5"/>
      <p:bldP build="whole" bldLvl="1" animBg="1" rev="0" advAuto="0" spid="304" grpId="27"/>
      <p:bldP build="whole" bldLvl="1" animBg="1" rev="0" advAuto="0" spid="320" grpId="12"/>
      <p:bldP build="whole" bldLvl="1" animBg="1" rev="0" advAuto="0" spid="326" grpId="3"/>
      <p:bldP build="whole" bldLvl="1" animBg="1" rev="0" advAuto="0" spid="321" grpId="25"/>
      <p:bldP build="whole" bldLvl="1" animBg="1" rev="0" advAuto="0" spid="322" grpId="26"/>
      <p:bldP build="whole" bldLvl="1" animBg="1" rev="0" advAuto="0" spid="313" grpId="7"/>
      <p:bldP build="whole" bldLvl="1" animBg="1" rev="0" advAuto="0" spid="330" grpId="34"/>
      <p:bldP build="whole" bldLvl="1" animBg="1" rev="0" advAuto="0" spid="318" grpId="22"/>
      <p:bldP build="whole" bldLvl="1" animBg="1" rev="0" advAuto="0" spid="331" grpId="29"/>
      <p:bldP build="whole" bldLvl="1" animBg="1" rev="0" advAuto="0" spid="320" grpId="24"/>
      <p:bldP build="whole" bldLvl="1" animBg="1" rev="0" advAuto="0" spid="313" grpId="17"/>
      <p:bldP build="whole" bldLvl="1" animBg="1" rev="0" advAuto="0" spid="316" grpId="13"/>
      <p:bldP build="whole" bldLvl="1" animBg="1" rev="0" advAuto="0" spid="325" grpId="2"/>
      <p:bldP build="whole" bldLvl="1" animBg="1" rev="0" advAuto="0" spid="324" grpId="1"/>
      <p:bldP build="whole" bldLvl="1" animBg="1" rev="0" advAuto="0" spid="328" grpId="28"/>
      <p:bldP build="whole" bldLvl="1" animBg="1" rev="0" advAuto="0" spid="316" grpId="20"/>
      <p:bldP build="whole" bldLvl="1" animBg="1" rev="0" advAuto="0" spid="317" grpId="15"/>
      <p:bldP build="whole" bldLvl="1" animBg="1" rev="0" advAuto="0" spid="327" grpId="4"/>
      <p:bldP build="whole" bldLvl="1" animBg="1" rev="0" advAuto="0" spid="314" grpId="9"/>
      <p:bldP build="whole" bldLvl="1" animBg="1" rev="0" advAuto="0" spid="332" grpId="32"/>
      <p:bldP build="whole" bldLvl="1" animBg="1" rev="0" advAuto="0" spid="333" grpId="30"/>
      <p:bldP build="whole" bldLvl="1" animBg="1" rev="0" advAuto="0" spid="317" grpId="21"/>
      <p:bldP build="whole" bldLvl="1" animBg="1" rev="0" advAuto="0" spid="314" grpId="18"/>
      <p:bldP build="whole" bldLvl="1" animBg="1" rev="0" advAuto="0" spid="329" grpId="31"/>
      <p:bldP build="whole" bldLvl="1" animBg="1" rev="0" advAuto="0" spid="315" grpId="11"/>
      <p:bldP build="whole" bldLvl="1" animBg="1" rev="0" advAuto="0" spid="304" grpId="6"/>
      <p:bldP build="whole" bldLvl="1" animBg="1" rev="0" advAuto="0" spid="319" grpId="1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338" name="Compiling &amp; Linking"/>
          <p:cNvSpPr txBox="1"/>
          <p:nvPr>
            <p:ph type="body" sz="quarter" idx="1"/>
          </p:nvPr>
        </p:nvSpPr>
        <p:spPr>
          <a:xfrm>
            <a:off x="7734915" y="9760148"/>
            <a:ext cx="8914170" cy="1989647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b="1" sz="6800">
                <a:solidFill>
                  <a:srgbClr val="5E5E5E"/>
                </a:solidFill>
              </a:defRPr>
            </a:lvl1pPr>
          </a:lstStyle>
          <a:p>
            <a:pPr/>
            <a:r>
              <a:t>Compiling &amp; Linking</a:t>
            </a:r>
          </a:p>
        </p:txBody>
      </p:sp>
      <p:pic>
        <p:nvPicPr>
          <p:cNvPr id="339" name="Screenshot 2019-08-25 at 19.12.01.png" descr="Screenshot 2019-08-25 at 19.1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3831" y="3355206"/>
            <a:ext cx="8914170" cy="594278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pic>
        <p:nvPicPr>
          <p:cNvPr id="343" name="image019.png" descr="image0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2171" y="4336065"/>
            <a:ext cx="15609095" cy="747274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344" name="Compiling and linking process"/>
          <p:cNvSpPr txBox="1"/>
          <p:nvPr>
            <p:ph type="body" sz="quarter" idx="1"/>
          </p:nvPr>
        </p:nvSpPr>
        <p:spPr>
          <a:xfrm>
            <a:off x="4260026" y="2700097"/>
            <a:ext cx="13544365" cy="1866177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Compiling and linking process</a:t>
            </a:r>
          </a:p>
        </p:txBody>
      </p:sp>
      <p:sp>
        <p:nvSpPr>
          <p:cNvPr id="3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348" name="is it a reversible process? —&gt; DECOMPILED…"/>
          <p:cNvSpPr txBox="1"/>
          <p:nvPr>
            <p:ph type="body" idx="1"/>
          </p:nvPr>
        </p:nvSpPr>
        <p:spPr>
          <a:xfrm>
            <a:off x="4260026" y="2700097"/>
            <a:ext cx="18280553" cy="9301876"/>
          </a:xfrm>
          <a:prstGeom prst="rect">
            <a:avLst/>
          </a:prstGeom>
        </p:spPr>
        <p:txBody>
          <a:bodyPr/>
          <a:lstStyle/>
          <a:p>
            <a:pPr marL="618434" indent="-618434">
              <a:defRPr b="1" sz="6400"/>
            </a:pPr>
            <a:r>
              <a:t>is it a reversible process? —&gt; </a:t>
            </a:r>
            <a:r>
              <a:rPr>
                <a:solidFill>
                  <a:srgbClr val="0090D0"/>
                </a:solidFill>
              </a:rPr>
              <a:t>DECOMPILED</a:t>
            </a:r>
          </a:p>
          <a:p>
            <a:pPr lvl="1" marL="1062934" indent="-618434">
              <a:defRPr sz="6400"/>
            </a:pPr>
            <a:r>
              <a:t>Java, .NET -&gt;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YES</a:t>
            </a:r>
            <a:r>
              <a:t>, because of the very specific nature of the virtual machines that these runtimes use.</a:t>
            </a:r>
          </a:p>
          <a:p>
            <a:pPr lvl="1" marL="1062934" indent="-618434">
              <a:defRPr sz="6400"/>
            </a:pPr>
            <a:r>
              <a:t>C, C++, Obj-C, Delphi, Pascal (truly compiled languages) -&gt; the task get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much more complicated</a:t>
            </a:r>
          </a:p>
        </p:txBody>
      </p:sp>
      <p:sp>
        <p:nvSpPr>
          <p:cNvPr id="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352" name="to understand a compiled program of which we don’t have the source code, we need to reverse engineering it…"/>
          <p:cNvSpPr txBox="1"/>
          <p:nvPr>
            <p:ph type="body" idx="1"/>
          </p:nvPr>
        </p:nvSpPr>
        <p:spPr>
          <a:xfrm>
            <a:off x="4260026" y="2700097"/>
            <a:ext cx="15863949" cy="9301876"/>
          </a:xfrm>
          <a:prstGeom prst="rect">
            <a:avLst/>
          </a:prstGeom>
        </p:spPr>
        <p:txBody>
          <a:bodyPr/>
          <a:lstStyle/>
          <a:p>
            <a:pPr marL="618434" indent="-618434">
              <a:defRPr sz="7300"/>
            </a:pPr>
            <a:r>
              <a:t>to understand a compiled program of which we don’t have the source code, we need to </a:t>
            </a:r>
            <a:r>
              <a:rPr b="1">
                <a:solidFill>
                  <a:srgbClr val="5E5E5E"/>
                </a:solidFill>
              </a:rPr>
              <a:t>reverse engineering</a:t>
            </a:r>
            <a:r>
              <a:t> it</a:t>
            </a:r>
          </a:p>
          <a:p>
            <a:pPr marL="618434" indent="-618434">
              <a:defRPr sz="7300"/>
            </a:pPr>
            <a:r>
              <a:t>we use </a:t>
            </a:r>
            <a:r>
              <a:rPr b="1">
                <a:solidFill>
                  <a:srgbClr val="0090D0"/>
                </a:solidFill>
              </a:rPr>
              <a:t>disassembly</a:t>
            </a:r>
            <a:r>
              <a:t> for that purpose</a:t>
            </a: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356" name="PE File"/>
          <p:cNvSpPr txBox="1"/>
          <p:nvPr>
            <p:ph type="body" sz="quarter" idx="1"/>
          </p:nvPr>
        </p:nvSpPr>
        <p:spPr>
          <a:xfrm>
            <a:off x="7734915" y="10283002"/>
            <a:ext cx="8914170" cy="1989647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b="1" sz="6800">
                <a:solidFill>
                  <a:srgbClr val="5E5E5E"/>
                </a:solidFill>
              </a:defRPr>
            </a:lvl1pPr>
          </a:lstStyle>
          <a:p>
            <a:pPr/>
            <a:r>
              <a:t>PE File</a:t>
            </a:r>
          </a:p>
        </p:txBody>
      </p:sp>
      <p:pic>
        <p:nvPicPr>
          <p:cNvPr id="357" name="pe_file.png" descr="pe_fil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8956"/>
          <a:stretch>
            <a:fillRect/>
          </a:stretch>
        </p:blipFill>
        <p:spPr>
          <a:xfrm>
            <a:off x="5383113" y="3236623"/>
            <a:ext cx="13617596" cy="686604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361" name="PE format Borns in 1993, with Windows 3.1…"/>
          <p:cNvSpPr txBox="1"/>
          <p:nvPr>
            <p:ph type="body" sz="half" idx="1"/>
          </p:nvPr>
        </p:nvSpPr>
        <p:spPr>
          <a:xfrm>
            <a:off x="3358632" y="3123349"/>
            <a:ext cx="11316537" cy="9391156"/>
          </a:xfrm>
          <a:prstGeom prst="rect">
            <a:avLst/>
          </a:prstGeom>
        </p:spPr>
        <p:txBody>
          <a:bodyPr/>
          <a:lstStyle/>
          <a:p>
            <a:pPr marL="389613" indent="-389613" defTabSz="517564">
              <a:spcBef>
                <a:spcPts val="3700"/>
              </a:spcBef>
              <a:defRPr sz="4221"/>
            </a:pPr>
            <a:r>
              <a:t>PE format Borns in </a:t>
            </a:r>
            <a:r>
              <a:rPr>
                <a:solidFill>
                  <a:srgbClr val="0090D0"/>
                </a:solidFill>
              </a:rPr>
              <a:t>1993</a:t>
            </a:r>
            <a:r>
              <a:t>, with Windows 3.1</a:t>
            </a:r>
          </a:p>
          <a:p>
            <a:pPr marL="389613" indent="-389613" defTabSz="517564">
              <a:spcBef>
                <a:spcPts val="3700"/>
              </a:spcBef>
              <a:defRPr sz="4221"/>
            </a:pPr>
            <a:r>
              <a:t>PE modified version of UNIX </a:t>
            </a:r>
            <a:r>
              <a:rPr>
                <a:solidFill>
                  <a:srgbClr val="0090D0"/>
                </a:solidFill>
              </a:rPr>
              <a:t>COFF</a:t>
            </a:r>
            <a:r>
              <a:t> file format.</a:t>
            </a:r>
          </a:p>
          <a:p>
            <a:pPr marL="389613" indent="-389613" defTabSz="517564">
              <a:spcBef>
                <a:spcPts val="3700"/>
              </a:spcBef>
              <a:defRPr sz="4221"/>
            </a:pPr>
            <a:r>
              <a:t>extentions: </a:t>
            </a:r>
            <a:r>
              <a:rPr>
                <a:solidFill>
                  <a:srgbClr val="5E5E5E"/>
                </a:solidFill>
              </a:rPr>
              <a:t>cpl, .exe, .dll, .ocx, .sys, .scr, .drv</a:t>
            </a:r>
            <a:endParaRPr>
              <a:solidFill>
                <a:srgbClr val="5E5E5E"/>
              </a:solidFill>
            </a:endParaRPr>
          </a:p>
          <a:p>
            <a:pPr marL="389613" indent="-389613" defTabSz="517564">
              <a:spcBef>
                <a:spcPts val="3700"/>
              </a:spcBef>
              <a:defRPr sz="4221"/>
            </a:pPr>
            <a:r>
              <a:t>works in </a:t>
            </a:r>
            <a:r>
              <a:rPr>
                <a:solidFill>
                  <a:srgbClr val="0090D0"/>
                </a:solidFill>
              </a:rPr>
              <a:t>x86 &amp; x64</a:t>
            </a:r>
            <a:r>
              <a:t> Intel 32/64 bits architecture, also MIPS and ARM.</a:t>
            </a:r>
          </a:p>
          <a:p>
            <a:pPr marL="389613" indent="-389613" defTabSz="517564">
              <a:spcBef>
                <a:spcPts val="3700"/>
              </a:spcBef>
              <a:defRPr sz="4221"/>
            </a:pPr>
            <a:r>
              <a:t>similar files in other O.S.: </a:t>
            </a:r>
            <a:r>
              <a:rPr>
                <a:solidFill>
                  <a:srgbClr val="5E5E5E"/>
                </a:solidFill>
              </a:rPr>
              <a:t>ELF</a:t>
            </a:r>
            <a:r>
              <a:t> (linux ), </a:t>
            </a:r>
            <a:r>
              <a:rPr>
                <a:solidFill>
                  <a:srgbClr val="5E5E5E"/>
                </a:solidFill>
              </a:rPr>
              <a:t>Mach-O</a:t>
            </a:r>
            <a:r>
              <a:t> (OSX/Darwin).</a:t>
            </a:r>
          </a:p>
          <a:p>
            <a:pPr marL="389613" indent="-389613" defTabSz="517564">
              <a:spcBef>
                <a:spcPts val="3700"/>
              </a:spcBef>
              <a:defRPr sz="4221"/>
            </a:pPr>
            <a:r>
              <a:t>REF: </a:t>
            </a:r>
            <a:r>
              <a:rPr u="sng">
                <a:hlinkClick r:id="rId2" invalidUrl="" action="" tgtFrame="" tooltip="" history="1" highlightClick="0" endSnd="0"/>
              </a:rPr>
              <a:t>https://docs.microsoft.com/es-es/windows/win32/debug/pe-format</a:t>
            </a:r>
          </a:p>
        </p:txBody>
      </p:sp>
      <p:pic>
        <p:nvPicPr>
          <p:cNvPr id="362" name="desconocido.png" descr="desconoci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50324" y="3311088"/>
            <a:ext cx="5963809" cy="816917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366" name="Header"/>
          <p:cNvSpPr txBox="1"/>
          <p:nvPr>
            <p:ph type="body" idx="1"/>
          </p:nvPr>
        </p:nvSpPr>
        <p:spPr>
          <a:xfrm>
            <a:off x="4260026" y="3123349"/>
            <a:ext cx="15346940" cy="9391156"/>
          </a:xfrm>
          <a:prstGeom prst="rect">
            <a:avLst/>
          </a:prstGeom>
        </p:spPr>
        <p:txBody>
          <a:bodyPr/>
          <a:lstStyle/>
          <a:p>
            <a:pPr marL="593697" indent="-593697" defTabSz="788669">
              <a:spcBef>
                <a:spcPts val="5600"/>
              </a:spcBef>
              <a:defRPr sz="6144"/>
            </a:pPr>
            <a:r>
              <a:t>Header</a:t>
            </a:r>
          </a:p>
          <a:p>
            <a:pPr marL="593697" indent="-593697" defTabSz="788669">
              <a:spcBef>
                <a:spcPts val="5600"/>
              </a:spcBef>
              <a:defRPr sz="6144"/>
            </a:pPr>
          </a:p>
          <a:p>
            <a:pPr marL="593697" indent="-593697" defTabSz="788669">
              <a:spcBef>
                <a:spcPts val="5600"/>
              </a:spcBef>
              <a:defRPr sz="6144"/>
            </a:pPr>
          </a:p>
          <a:p>
            <a:pPr marL="593697" indent="-593697" defTabSz="788669">
              <a:spcBef>
                <a:spcPts val="5600"/>
              </a:spcBef>
              <a:defRPr sz="6144"/>
            </a:pPr>
          </a:p>
          <a:p>
            <a:pPr marL="593697" indent="-593697" defTabSz="788669">
              <a:spcBef>
                <a:spcPts val="5600"/>
              </a:spcBef>
              <a:defRPr sz="6144"/>
            </a:pPr>
          </a:p>
        </p:txBody>
      </p:sp>
      <p:pic>
        <p:nvPicPr>
          <p:cNvPr id="367" name="Screenshot 2019-08-25 at 21.08.30.png" descr="Screenshot 2019-08-25 at 21.08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1721" y="2626783"/>
            <a:ext cx="4636166" cy="1089130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368" name="Screenshot 2019-08-25 at 21.09.38.png" descr="Screenshot 2019-08-25 at 21.09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3753" y="2565125"/>
            <a:ext cx="12383658" cy="1221672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369" name="Rectangle"/>
          <p:cNvSpPr/>
          <p:nvPr/>
        </p:nvSpPr>
        <p:spPr>
          <a:xfrm>
            <a:off x="9824528" y="5245971"/>
            <a:ext cx="6641690" cy="1580535"/>
          </a:xfrm>
          <a:prstGeom prst="rect">
            <a:avLst/>
          </a:prstGeom>
          <a:ln w="25400">
            <a:solidFill>
              <a:schemeClr val="accent4">
                <a:hueOff val="366961"/>
                <a:satOff val="4172"/>
                <a:lumOff val="1112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0" name="Rectangle"/>
          <p:cNvSpPr/>
          <p:nvPr/>
        </p:nvSpPr>
        <p:spPr>
          <a:xfrm>
            <a:off x="9824528" y="6816873"/>
            <a:ext cx="1590019" cy="346947"/>
          </a:xfrm>
          <a:prstGeom prst="rect">
            <a:avLst/>
          </a:prstGeom>
          <a:ln w="25400">
            <a:solidFill>
              <a:schemeClr val="accent4">
                <a:hueOff val="366961"/>
                <a:satOff val="4172"/>
                <a:lumOff val="1112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1" name="Rectangle"/>
          <p:cNvSpPr/>
          <p:nvPr/>
        </p:nvSpPr>
        <p:spPr>
          <a:xfrm>
            <a:off x="12350364" y="7171821"/>
            <a:ext cx="1590020" cy="346947"/>
          </a:xfrm>
          <a:prstGeom prst="rect">
            <a:avLst/>
          </a:prstGeom>
          <a:ln w="25400">
            <a:solidFill>
              <a:schemeClr val="accent4">
                <a:hueOff val="366961"/>
                <a:satOff val="4172"/>
                <a:lumOff val="1112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2" name="Rectangle"/>
          <p:cNvSpPr/>
          <p:nvPr/>
        </p:nvSpPr>
        <p:spPr>
          <a:xfrm>
            <a:off x="13225473" y="7511150"/>
            <a:ext cx="1590019" cy="346946"/>
          </a:xfrm>
          <a:prstGeom prst="rect">
            <a:avLst/>
          </a:prstGeom>
          <a:ln w="25400">
            <a:solidFill>
              <a:schemeClr val="accent4">
                <a:hueOff val="366961"/>
                <a:satOff val="4172"/>
                <a:lumOff val="1112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75" name="Group"/>
          <p:cNvGrpSpPr/>
          <p:nvPr/>
        </p:nvGrpSpPr>
        <p:grpSpPr>
          <a:xfrm>
            <a:off x="16695531" y="3745836"/>
            <a:ext cx="2731917" cy="1580534"/>
            <a:chOff x="0" y="0"/>
            <a:chExt cx="2731915" cy="1580533"/>
          </a:xfrm>
        </p:grpSpPr>
        <p:sp>
          <p:nvSpPr>
            <p:cNvPr id="373" name="Rectangle"/>
            <p:cNvSpPr/>
            <p:nvPr/>
          </p:nvSpPr>
          <p:spPr>
            <a:xfrm>
              <a:off x="0" y="0"/>
              <a:ext cx="399623" cy="346946"/>
            </a:xfrm>
            <a:prstGeom prst="rect">
              <a:avLst/>
            </a:prstGeom>
            <a:noFill/>
            <a:ln w="25400" cap="flat">
              <a:solidFill>
                <a:schemeClr val="accent4">
                  <a:hueOff val="366961"/>
                  <a:satOff val="4172"/>
                  <a:lumOff val="11129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4" name="Rectangle"/>
            <p:cNvSpPr/>
            <p:nvPr/>
          </p:nvSpPr>
          <p:spPr>
            <a:xfrm>
              <a:off x="0" y="0"/>
              <a:ext cx="2731916" cy="1580534"/>
            </a:xfrm>
            <a:prstGeom prst="rect">
              <a:avLst/>
            </a:prstGeom>
            <a:noFill/>
            <a:ln w="25400" cap="flat">
              <a:solidFill>
                <a:schemeClr val="accent4">
                  <a:hueOff val="366961"/>
                  <a:satOff val="4172"/>
                  <a:lumOff val="11129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76" name="Rectangle"/>
          <p:cNvSpPr/>
          <p:nvPr/>
        </p:nvSpPr>
        <p:spPr>
          <a:xfrm>
            <a:off x="16695531" y="5317409"/>
            <a:ext cx="2731917" cy="1437659"/>
          </a:xfrm>
          <a:prstGeom prst="rect">
            <a:avLst/>
          </a:prstGeom>
          <a:ln w="25400">
            <a:solidFill>
              <a:schemeClr val="accent4">
                <a:hueOff val="366961"/>
                <a:satOff val="4172"/>
                <a:lumOff val="1112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7" name="Rectangle"/>
          <p:cNvSpPr/>
          <p:nvPr/>
        </p:nvSpPr>
        <p:spPr>
          <a:xfrm>
            <a:off x="16695531" y="6763295"/>
            <a:ext cx="701631" cy="346946"/>
          </a:xfrm>
          <a:prstGeom prst="rect">
            <a:avLst/>
          </a:prstGeom>
          <a:ln w="25400">
            <a:solidFill>
              <a:schemeClr val="accent4">
                <a:hueOff val="366961"/>
                <a:satOff val="4172"/>
                <a:lumOff val="1112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83" name="Group"/>
          <p:cNvGrpSpPr/>
          <p:nvPr/>
        </p:nvGrpSpPr>
        <p:grpSpPr>
          <a:xfrm>
            <a:off x="9824528" y="2808287"/>
            <a:ext cx="6641690" cy="2446646"/>
            <a:chOff x="0" y="10988"/>
            <a:chExt cx="6641689" cy="2446644"/>
          </a:xfrm>
        </p:grpSpPr>
        <p:grpSp>
          <p:nvGrpSpPr>
            <p:cNvPr id="380" name="Group"/>
            <p:cNvGrpSpPr/>
            <p:nvPr/>
          </p:nvGrpSpPr>
          <p:grpSpPr>
            <a:xfrm>
              <a:off x="0" y="877099"/>
              <a:ext cx="6641690" cy="1580534"/>
              <a:chOff x="0" y="0"/>
              <a:chExt cx="6641689" cy="1580533"/>
            </a:xfrm>
          </p:grpSpPr>
          <p:sp>
            <p:nvSpPr>
              <p:cNvPr id="378" name="Rectangle"/>
              <p:cNvSpPr/>
              <p:nvPr/>
            </p:nvSpPr>
            <p:spPr>
              <a:xfrm>
                <a:off x="0" y="0"/>
                <a:ext cx="827146" cy="525781"/>
              </a:xfrm>
              <a:prstGeom prst="rect">
                <a:avLst/>
              </a:prstGeom>
              <a:noFill/>
              <a:ln w="25400" cap="flat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79" name="Rectangle"/>
              <p:cNvSpPr/>
              <p:nvPr/>
            </p:nvSpPr>
            <p:spPr>
              <a:xfrm>
                <a:off x="0" y="0"/>
                <a:ext cx="6641690" cy="1580534"/>
              </a:xfrm>
              <a:prstGeom prst="rect">
                <a:avLst/>
              </a:prstGeom>
              <a:noFill/>
              <a:ln w="25400" cap="flat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b="0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381" name="Magic Number"/>
            <p:cNvSpPr txBox="1"/>
            <p:nvPr/>
          </p:nvSpPr>
          <p:spPr>
            <a:xfrm>
              <a:off x="2980205" y="10988"/>
              <a:ext cx="3006878" cy="626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4">
                      <a:hueOff val="366961"/>
                      <a:satOff val="4172"/>
                      <a:lumOff val="11129"/>
                    </a:schemeClr>
                  </a:solidFill>
                </a:defRPr>
              </a:lvl1pPr>
            </a:lstStyle>
            <a:p>
              <a:pPr/>
              <a:r>
                <a:t>Magic Number</a:t>
              </a:r>
            </a:p>
          </p:txBody>
        </p:sp>
        <p:sp>
          <p:nvSpPr>
            <p:cNvPr id="382" name="Line"/>
            <p:cNvSpPr/>
            <p:nvPr/>
          </p:nvSpPr>
          <p:spPr>
            <a:xfrm flipH="1">
              <a:off x="465215" y="384321"/>
              <a:ext cx="2419438" cy="490919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366961"/>
                  <a:satOff val="4172"/>
                  <a:lumOff val="1112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18686474" y="6566997"/>
            <a:ext cx="1320444" cy="3376488"/>
            <a:chOff x="1074028" y="0"/>
            <a:chExt cx="1320442" cy="3376487"/>
          </a:xfrm>
        </p:grpSpPr>
        <p:sp>
          <p:nvSpPr>
            <p:cNvPr id="384" name="Line"/>
            <p:cNvSpPr/>
            <p:nvPr/>
          </p:nvSpPr>
          <p:spPr>
            <a:xfrm flipH="1" flipV="1">
              <a:off x="1074028" y="-1"/>
              <a:ext cx="707289" cy="1845166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366961"/>
                  <a:satOff val="4172"/>
                  <a:lumOff val="1112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" name="DOS STUB"/>
            <p:cNvSpPr/>
            <p:nvPr/>
          </p:nvSpPr>
          <p:spPr>
            <a:xfrm>
              <a:off x="1124470" y="21064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4">
                      <a:hueOff val="366961"/>
                      <a:satOff val="4172"/>
                      <a:lumOff val="11129"/>
                    </a:schemeClr>
                  </a:solidFill>
                </a:defRPr>
              </a:lvl1pPr>
            </a:lstStyle>
            <a:p>
              <a:pPr/>
              <a:r>
                <a:t>DOS STUB</a:t>
              </a:r>
            </a:p>
          </p:txBody>
        </p:sp>
      </p:grpSp>
      <p:grpSp>
        <p:nvGrpSpPr>
          <p:cNvPr id="389" name="Group"/>
          <p:cNvGrpSpPr/>
          <p:nvPr/>
        </p:nvGrpSpPr>
        <p:grpSpPr>
          <a:xfrm>
            <a:off x="17030978" y="7146110"/>
            <a:ext cx="2538278" cy="4089395"/>
            <a:chOff x="303436" y="0"/>
            <a:chExt cx="2538277" cy="4089393"/>
          </a:xfrm>
        </p:grpSpPr>
        <p:sp>
          <p:nvSpPr>
            <p:cNvPr id="387" name="PE SIGNATURE"/>
            <p:cNvSpPr/>
            <p:nvPr/>
          </p:nvSpPr>
          <p:spPr>
            <a:xfrm>
              <a:off x="1571713" y="281939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4">
                      <a:hueOff val="366961"/>
                      <a:satOff val="4172"/>
                      <a:lumOff val="11129"/>
                    </a:schemeClr>
                  </a:solidFill>
                </a:defRPr>
              </a:lvl1pPr>
            </a:lstStyle>
            <a:p>
              <a:pPr/>
              <a:r>
                <a:t>PE SIGNATURE</a:t>
              </a:r>
            </a:p>
          </p:txBody>
        </p:sp>
        <p:sp>
          <p:nvSpPr>
            <p:cNvPr id="388" name="Line"/>
            <p:cNvSpPr/>
            <p:nvPr/>
          </p:nvSpPr>
          <p:spPr>
            <a:xfrm flipH="1" flipV="1">
              <a:off x="303436" y="0"/>
              <a:ext cx="350112" cy="2569460"/>
            </a:xfrm>
            <a:prstGeom prst="line">
              <a:avLst/>
            </a:prstGeom>
            <a:noFill/>
            <a:ln w="25400" cap="flat">
              <a:solidFill>
                <a:schemeClr val="accent4">
                  <a:hueOff val="366961"/>
                  <a:satOff val="4172"/>
                  <a:lumOff val="1112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90" name="Line"/>
          <p:cNvSpPr/>
          <p:nvPr/>
        </p:nvSpPr>
        <p:spPr>
          <a:xfrm flipV="1">
            <a:off x="16805901" y="3173116"/>
            <a:ext cx="190166" cy="555426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1" name="Mark Zbikowski"/>
          <p:cNvSpPr txBox="1"/>
          <p:nvPr/>
        </p:nvSpPr>
        <p:spPr>
          <a:xfrm>
            <a:off x="16619235" y="2595483"/>
            <a:ext cx="336004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 Mark Zbikowski</a:t>
            </a:r>
          </a:p>
        </p:txBody>
      </p:sp>
      <p:sp>
        <p:nvSpPr>
          <p:cNvPr id="392" name="1000 bytes"/>
          <p:cNvSpPr txBox="1"/>
          <p:nvPr/>
        </p:nvSpPr>
        <p:spPr>
          <a:xfrm>
            <a:off x="4896187" y="4422684"/>
            <a:ext cx="2226184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1000 bytes</a:t>
            </a:r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14"/>
      <p:bldP build="whole" bldLvl="1" animBg="1" rev="0" advAuto="0" spid="369" grpId="7"/>
      <p:bldP build="whole" bldLvl="1" animBg="1" rev="0" advAuto="0" spid="377" grpId="11"/>
      <p:bldP build="whole" bldLvl="1" animBg="1" rev="0" advAuto="0" spid="391" grpId="6"/>
      <p:bldP build="whole" bldLvl="1" animBg="1" rev="0" advAuto="0" spid="370" grpId="10"/>
      <p:bldP build="whole" bldLvl="1" animBg="1" rev="0" advAuto="0" spid="371" grpId="13"/>
      <p:bldP build="whole" bldLvl="1" animBg="1" rev="0" advAuto="0" spid="390" grpId="5"/>
      <p:bldP build="whole" bldLvl="1" animBg="1" rev="0" advAuto="0" spid="383" grpId="3"/>
      <p:bldP build="whole" bldLvl="1" animBg="1" rev="0" advAuto="0" spid="376" grpId="8"/>
      <p:bldP build="whole" bldLvl="1" animBg="1" rev="0" advAuto="0" spid="367" grpId="1"/>
      <p:bldP build="whole" bldLvl="1" animBg="1" rev="0" advAuto="0" spid="375" grpId="4"/>
      <p:bldP build="whole" bldLvl="1" animBg="1" rev="0" advAuto="0" spid="386" grpId="9"/>
      <p:bldP build="whole" bldLvl="1" animBg="1" rev="0" advAuto="0" spid="389" grpId="12"/>
      <p:bldP build="whole" bldLvl="1" animBg="1" rev="0" advAuto="0" spid="368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396" name="Sections…"/>
          <p:cNvSpPr txBox="1"/>
          <p:nvPr>
            <p:ph type="body" idx="1"/>
          </p:nvPr>
        </p:nvSpPr>
        <p:spPr>
          <a:xfrm>
            <a:off x="4260026" y="3123349"/>
            <a:ext cx="16709970" cy="9391156"/>
          </a:xfrm>
          <a:prstGeom prst="rect">
            <a:avLst/>
          </a:prstGeom>
        </p:spPr>
        <p:txBody>
          <a:bodyPr/>
          <a:lstStyle/>
          <a:p>
            <a:pPr marL="593697" indent="-593697" defTabSz="788669">
              <a:spcBef>
                <a:spcPts val="5600"/>
              </a:spcBef>
              <a:defRPr sz="6144"/>
            </a:pPr>
            <a:r>
              <a:t>Sections</a:t>
            </a:r>
          </a:p>
          <a:p>
            <a:pPr lvl="1" marL="1020417" indent="-593697" defTabSz="788669">
              <a:spcBef>
                <a:spcPts val="5600"/>
              </a:spcBef>
              <a:defRPr sz="6144">
                <a:solidFill>
                  <a:srgbClr val="0090D0"/>
                </a:solidFill>
              </a:defRPr>
            </a:pPr>
            <a:r>
              <a:t>.text           </a:t>
            </a:r>
            <a:r>
              <a:rPr>
                <a:solidFill>
                  <a:srgbClr val="000000"/>
                </a:solidFill>
              </a:rPr>
              <a:t>-&gt;         executable </a:t>
            </a:r>
            <a:r>
              <a:rPr>
                <a:solidFill>
                  <a:srgbClr val="5E5E5E"/>
                </a:solidFill>
              </a:rPr>
              <a:t>code</a:t>
            </a:r>
          </a:p>
          <a:p>
            <a:pPr lvl="1" marL="1020417" indent="-593697" defTabSz="788669">
              <a:spcBef>
                <a:spcPts val="5600"/>
              </a:spcBef>
              <a:defRPr sz="6144">
                <a:solidFill>
                  <a:srgbClr val="0090D0"/>
                </a:solidFill>
              </a:defRPr>
            </a:pPr>
            <a:r>
              <a:t>.data          </a:t>
            </a:r>
            <a:r>
              <a:rPr>
                <a:solidFill>
                  <a:srgbClr val="000000"/>
                </a:solidFill>
              </a:rPr>
              <a:t>-&gt;         </a:t>
            </a:r>
            <a:r>
              <a:rPr>
                <a:solidFill>
                  <a:srgbClr val="5E5E5E"/>
                </a:solidFill>
              </a:rPr>
              <a:t>initialized</a:t>
            </a:r>
            <a:r>
              <a:rPr>
                <a:solidFill>
                  <a:srgbClr val="000000"/>
                </a:solidFill>
              </a:rPr>
              <a:t> data </a:t>
            </a:r>
          </a:p>
          <a:p>
            <a:pPr lvl="1" marL="1020417" indent="-593697" defTabSz="788669">
              <a:spcBef>
                <a:spcPts val="5600"/>
              </a:spcBef>
              <a:defRPr sz="6144">
                <a:solidFill>
                  <a:srgbClr val="0090D0"/>
                </a:solidFill>
              </a:defRPr>
            </a:pPr>
            <a:r>
              <a:t>.rdata         </a:t>
            </a:r>
            <a:r>
              <a:rPr>
                <a:solidFill>
                  <a:srgbClr val="000000"/>
                </a:solidFill>
              </a:rPr>
              <a:t>-&gt;         </a:t>
            </a:r>
            <a:r>
              <a:rPr>
                <a:solidFill>
                  <a:srgbClr val="5E5E5E"/>
                </a:solidFill>
              </a:rPr>
              <a:t>read-only initialized</a:t>
            </a:r>
            <a:r>
              <a:rPr>
                <a:solidFill>
                  <a:srgbClr val="000000"/>
                </a:solidFill>
              </a:rPr>
              <a:t> data </a:t>
            </a:r>
            <a:r>
              <a:t>       </a:t>
            </a:r>
          </a:p>
          <a:p>
            <a:pPr lvl="1" marL="1020417" indent="-593697" defTabSz="788669">
              <a:spcBef>
                <a:spcPts val="5600"/>
              </a:spcBef>
              <a:defRPr sz="6144">
                <a:solidFill>
                  <a:srgbClr val="0090D0"/>
                </a:solidFill>
              </a:defRPr>
            </a:pPr>
            <a:r>
              <a:t>…</a:t>
            </a:r>
          </a:p>
          <a:p>
            <a:pPr lvl="1" marL="1020417" indent="-593697" defTabSz="788669">
              <a:spcBef>
                <a:spcPts val="5600"/>
              </a:spcBef>
              <a:defRPr sz="6144">
                <a:solidFill>
                  <a:srgbClr val="0090D0"/>
                </a:solidFill>
              </a:defRPr>
            </a:pPr>
            <a:r>
              <a:t>.rsrc           </a:t>
            </a:r>
            <a:r>
              <a:rPr>
                <a:solidFill>
                  <a:srgbClr val="000000"/>
                </a:solidFill>
              </a:rPr>
              <a:t>-&gt;         </a:t>
            </a:r>
            <a:r>
              <a:rPr>
                <a:solidFill>
                  <a:srgbClr val="5E5E5E"/>
                </a:solidFill>
              </a:rPr>
              <a:t>resource</a:t>
            </a:r>
            <a:r>
              <a:rPr>
                <a:solidFill>
                  <a:srgbClr val="000000"/>
                </a:solidFill>
              </a:rPr>
              <a:t> directory </a:t>
            </a:r>
          </a:p>
        </p:txBody>
      </p:sp>
      <p:sp>
        <p:nvSpPr>
          <p:cNvPr id="3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creenshot 2019-08-26 at 11.03.48.png" descr="Screenshot 2019-08-26 at 11.03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1235" y="3339083"/>
            <a:ext cx="15693857" cy="703783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400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401" name="Oval"/>
          <p:cNvSpPr/>
          <p:nvPr/>
        </p:nvSpPr>
        <p:spPr>
          <a:xfrm>
            <a:off x="8023740" y="3356698"/>
            <a:ext cx="2336021" cy="7280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2" name="Oval"/>
          <p:cNvSpPr/>
          <p:nvPr/>
        </p:nvSpPr>
        <p:spPr>
          <a:xfrm>
            <a:off x="15154865" y="4416395"/>
            <a:ext cx="1691844" cy="5640124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1" grpId="2"/>
      <p:bldP build="whole" bldLvl="1" animBg="1" rev="0" advAuto="0" spid="399" grpId="1"/>
      <p:bldP build="whole" bldLvl="1" animBg="1" rev="0" advAuto="0" spid="402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66" name="first pa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first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/>
            </a:pPr>
            <a:r>
              <a:t>what is malware analysis?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/>
            </a:pPr>
            <a:r>
              <a:t>why to use r2?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/>
            </a:pPr>
            <a:r>
              <a:t>reverse-engineering: disassembly (with r2)</a:t>
            </a:r>
          </a:p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second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rPr>
                <a:solidFill>
                  <a:srgbClr val="000000"/>
                </a:solidFill>
              </a:rPr>
              <a:t>malware analysis concepts</a:t>
            </a:r>
            <a:endParaRPr>
              <a:solidFill>
                <a:srgbClr val="000000"/>
              </a:solidFill>
            </a:endParaRP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/>
            </a:pPr>
            <a:r>
              <a:t>analysing a malware sample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23665232" y="13024907"/>
            <a:ext cx="409779" cy="6884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pic>
        <p:nvPicPr>
          <p:cNvPr id="406" name="Screenshot 2019-08-26 at 14.36.00.png" descr="Screenshot 2019-08-26 at 14.36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2671" y="3850803"/>
            <a:ext cx="9419912" cy="8898870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alignment 200h bytes"/>
          <p:cNvSpPr txBox="1"/>
          <p:nvPr/>
        </p:nvSpPr>
        <p:spPr>
          <a:xfrm>
            <a:off x="4262742" y="8719185"/>
            <a:ext cx="427200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alignment 200h bytes</a:t>
            </a:r>
          </a:p>
        </p:txBody>
      </p:sp>
      <p:sp>
        <p:nvSpPr>
          <p:cNvPr id="408" name="alignment 1.000h bytes"/>
          <p:cNvSpPr txBox="1"/>
          <p:nvPr/>
        </p:nvSpPr>
        <p:spPr>
          <a:xfrm>
            <a:off x="15823111" y="6940239"/>
            <a:ext cx="461093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alignment 1.000h bytes</a:t>
            </a:r>
          </a:p>
        </p:txBody>
      </p:sp>
      <p:sp>
        <p:nvSpPr>
          <p:cNvPr id="409" name="Permissions…"/>
          <p:cNvSpPr txBox="1"/>
          <p:nvPr/>
        </p:nvSpPr>
        <p:spPr>
          <a:xfrm>
            <a:off x="17255167" y="2760609"/>
            <a:ext cx="3338500" cy="2112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Permissions</a:t>
            </a:r>
          </a:p>
          <a:p>
            <a:pPr/>
            <a:r>
              <a:t>(rw-)</a:t>
            </a:r>
          </a:p>
          <a:p>
            <a:pPr/>
            <a:r>
              <a:t>x OS mem page</a:t>
            </a:r>
          </a:p>
          <a:p>
            <a:pPr/>
            <a:r>
              <a:t>(4x1000h bytes)</a:t>
            </a:r>
          </a:p>
        </p:txBody>
      </p:sp>
      <p:sp>
        <p:nvSpPr>
          <p:cNvPr id="410" name="Line"/>
          <p:cNvSpPr/>
          <p:nvPr/>
        </p:nvSpPr>
        <p:spPr>
          <a:xfrm flipH="1">
            <a:off x="16127090" y="4871515"/>
            <a:ext cx="2812999" cy="21714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1" name="Rectangle"/>
          <p:cNvSpPr/>
          <p:nvPr/>
        </p:nvSpPr>
        <p:spPr>
          <a:xfrm>
            <a:off x="3934275" y="8617260"/>
            <a:ext cx="7752382" cy="881935"/>
          </a:xfrm>
          <a:prstGeom prst="rect">
            <a:avLst/>
          </a:prstGeom>
          <a:ln w="241300">
            <a:solidFill>
              <a:schemeClr val="accent4">
                <a:hueOff val="366961"/>
                <a:satOff val="4172"/>
                <a:lumOff val="1112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2" name="Rectangle"/>
          <p:cNvSpPr/>
          <p:nvPr/>
        </p:nvSpPr>
        <p:spPr>
          <a:xfrm>
            <a:off x="12542632" y="6644324"/>
            <a:ext cx="8520559" cy="1218219"/>
          </a:xfrm>
          <a:prstGeom prst="rect">
            <a:avLst/>
          </a:prstGeom>
          <a:ln w="241300">
            <a:solidFill>
              <a:schemeClr val="accent4">
                <a:hueOff val="366961"/>
                <a:satOff val="4172"/>
                <a:lumOff val="11129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2" grpId="2"/>
      <p:bldP build="whole" bldLvl="1" animBg="1" rev="0" advAuto="0" spid="411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416" name="Heade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2775" indent="-562775" defTabSz="747593">
              <a:spcBef>
                <a:spcPts val="5300"/>
              </a:spcBef>
              <a:defRPr sz="5824"/>
            </a:pPr>
            <a:r>
              <a:t>Header</a:t>
            </a:r>
          </a:p>
          <a:p>
            <a:pPr marL="562775" indent="-562775" defTabSz="747593">
              <a:spcBef>
                <a:spcPts val="5300"/>
              </a:spcBef>
              <a:defRPr sz="5824"/>
            </a:pPr>
          </a:p>
          <a:p>
            <a:pPr marL="562775" indent="-562775" defTabSz="747593">
              <a:spcBef>
                <a:spcPts val="5300"/>
              </a:spcBef>
              <a:defRPr sz="5824"/>
            </a:pPr>
          </a:p>
          <a:p>
            <a:pPr marL="562775" indent="-562775" defTabSz="747593">
              <a:spcBef>
                <a:spcPts val="5300"/>
              </a:spcBef>
              <a:defRPr sz="5824"/>
            </a:pPr>
          </a:p>
          <a:p>
            <a:pPr marL="562775" indent="-562775" defTabSz="747593">
              <a:spcBef>
                <a:spcPts val="5300"/>
              </a:spcBef>
              <a:defRPr sz="5824"/>
            </a:pPr>
          </a:p>
        </p:txBody>
      </p:sp>
      <p:sp>
        <p:nvSpPr>
          <p:cNvPr id="4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8" name="Screenshot 2019-08-30 at 16.12.49.png" descr="Screenshot 2019-08-30 at 16.12.49.png"/>
          <p:cNvPicPr>
            <a:picLocks noChangeAspect="1"/>
          </p:cNvPicPr>
          <p:nvPr/>
        </p:nvPicPr>
        <p:blipFill>
          <a:blip r:embed="rId2">
            <a:extLst/>
          </a:blip>
          <a:srcRect l="0" t="0" r="1340" b="0"/>
          <a:stretch>
            <a:fillRect/>
          </a:stretch>
        </p:blipFill>
        <p:spPr>
          <a:xfrm>
            <a:off x="8576871" y="2797335"/>
            <a:ext cx="7230079" cy="961235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grpSp>
        <p:nvGrpSpPr>
          <p:cNvPr id="421" name="Group"/>
          <p:cNvGrpSpPr/>
          <p:nvPr/>
        </p:nvGrpSpPr>
        <p:grpSpPr>
          <a:xfrm>
            <a:off x="6154023" y="5854257"/>
            <a:ext cx="12075954" cy="7457763"/>
            <a:chOff x="0" y="0"/>
            <a:chExt cx="12075952" cy="7457762"/>
          </a:xfrm>
        </p:grpSpPr>
        <p:pic>
          <p:nvPicPr>
            <p:cNvPr id="419" name="Screenshot 2019-08-30 at 16.17.36.png" descr="Screenshot 2019-08-30 at 16.17.3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662"/>
              <a:ext cx="6042267" cy="744416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355600" dist="177800" dir="5400000">
                <a:srgbClr val="000000">
                  <a:alpha val="70000"/>
                </a:srgbClr>
              </a:outerShdw>
            </a:effectLst>
          </p:spPr>
        </p:pic>
        <p:pic>
          <p:nvPicPr>
            <p:cNvPr id="420" name="Screenshot 2019-08-30 at 16.17.45.png" descr="Screenshot 2019-08-30 at 16.17.4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033685" y="0"/>
              <a:ext cx="6042268" cy="7457763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355600" dist="177800" dir="540000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422" name="Rectangle"/>
          <p:cNvSpPr/>
          <p:nvPr/>
        </p:nvSpPr>
        <p:spPr>
          <a:xfrm>
            <a:off x="7609965" y="10102998"/>
            <a:ext cx="2181890" cy="40066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3" name="Rectangle"/>
          <p:cNvSpPr/>
          <p:nvPr/>
        </p:nvSpPr>
        <p:spPr>
          <a:xfrm>
            <a:off x="7609965" y="10513764"/>
            <a:ext cx="1730941" cy="400664"/>
          </a:xfrm>
          <a:prstGeom prst="rect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3" grpId="3"/>
      <p:bldP build="whole" bldLvl="1" animBg="1" rev="0" advAuto="0" spid="422" grpId="2"/>
      <p:bldP build="whole" bldLvl="1" animBg="1" rev="0" advAuto="0" spid="42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426" name="recognising C code constructs in assembly"/>
          <p:cNvSpPr txBox="1"/>
          <p:nvPr>
            <p:ph type="body" sz="quarter" idx="1"/>
          </p:nvPr>
        </p:nvSpPr>
        <p:spPr>
          <a:xfrm>
            <a:off x="3988183" y="9831446"/>
            <a:ext cx="16407634" cy="1989647"/>
          </a:xfrm>
          <a:prstGeom prst="rect">
            <a:avLst/>
          </a:prstGeom>
        </p:spPr>
        <p:txBody>
          <a:bodyPr/>
          <a:lstStyle>
            <a:lvl1pPr marL="0" indent="0" algn="ctr" defTabSz="747593">
              <a:spcBef>
                <a:spcPts val="5300"/>
              </a:spcBef>
              <a:buClrTx/>
              <a:buSzTx/>
              <a:buNone/>
              <a:defRPr b="1" sz="6188">
                <a:solidFill>
                  <a:srgbClr val="5E5E5E"/>
                </a:solidFill>
              </a:defRPr>
            </a:lvl1pPr>
          </a:lstStyle>
          <a:p>
            <a:pPr/>
            <a:r>
              <a:t>recognising C code constructs in assembly</a:t>
            </a:r>
          </a:p>
        </p:txBody>
      </p:sp>
      <p:pic>
        <p:nvPicPr>
          <p:cNvPr id="427" name="Screenshot 2019-08-26 at 19.04.35.png" descr="Screenshot 2019-08-26 at 19.04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7721" y="3158465"/>
            <a:ext cx="5908558" cy="584962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4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6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431" name="Recognising C code is very important in malware analysis…"/>
          <p:cNvSpPr txBox="1"/>
          <p:nvPr>
            <p:ph type="body" idx="1"/>
          </p:nvPr>
        </p:nvSpPr>
        <p:spPr>
          <a:xfrm>
            <a:off x="4171848" y="3107057"/>
            <a:ext cx="15814315" cy="9356023"/>
          </a:xfrm>
          <a:prstGeom prst="rect">
            <a:avLst/>
          </a:prstGeom>
        </p:spPr>
        <p:txBody>
          <a:bodyPr/>
          <a:lstStyle/>
          <a:p>
            <a:pPr marL="531853" indent="-531853" defTabSz="706516">
              <a:spcBef>
                <a:spcPts val="5000"/>
              </a:spcBef>
              <a:defRPr sz="5504"/>
            </a:pPr>
            <a:r>
              <a:t>Recognising C code is very important in malware analysis</a:t>
            </a:r>
          </a:p>
          <a:p>
            <a:pPr marL="531853" indent="-531853" defTabSz="706516">
              <a:spcBef>
                <a:spcPts val="5000"/>
              </a:spcBef>
              <a:defRPr sz="5504"/>
            </a:pPr>
            <a:r>
              <a:t>Best way to do it is to code your own small programs and disassemble it</a:t>
            </a:r>
          </a:p>
          <a:p>
            <a:pPr marL="531853" indent="-531853" defTabSz="706516">
              <a:spcBef>
                <a:spcPts val="5000"/>
              </a:spcBef>
              <a:defRPr sz="5504"/>
            </a:pPr>
            <a:r>
              <a:t>To generate x86/64 binaries in a Linux or OSX machine you can use cross compiling.</a:t>
            </a:r>
          </a:p>
          <a:p>
            <a:pPr lvl="1" marL="914123" indent="-531853" defTabSz="706516">
              <a:spcBef>
                <a:spcPts val="5000"/>
              </a:spcBef>
              <a:defRPr sz="5504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mingw</a:t>
            </a:r>
          </a:p>
          <a:p>
            <a:pPr lvl="1" marL="914123" indent="-531853" defTabSz="706516">
              <a:spcBef>
                <a:spcPts val="5000"/>
              </a:spcBef>
              <a:defRPr sz="5504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wine</a:t>
            </a:r>
          </a:p>
        </p:txBody>
      </p:sp>
      <p:sp>
        <p:nvSpPr>
          <p:cNvPr id="4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pic>
        <p:nvPicPr>
          <p:cNvPr id="435" name="Screenshot 2019-08-26 at 17.26.22.png" descr="Screenshot 2019-08-26 at 17.26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9009" y="5343784"/>
            <a:ext cx="9017376" cy="792393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436" name="pointers"/>
          <p:cNvSpPr txBox="1"/>
          <p:nvPr>
            <p:ph type="body" sz="quarter" idx="1"/>
          </p:nvPr>
        </p:nvSpPr>
        <p:spPr>
          <a:xfrm>
            <a:off x="4260026" y="2700097"/>
            <a:ext cx="13544365" cy="1866177"/>
          </a:xfrm>
          <a:prstGeom prst="rect">
            <a:avLst/>
          </a:prstGeom>
        </p:spPr>
        <p:txBody>
          <a:bodyPr/>
          <a:lstStyle>
            <a:lvl1pPr marL="618434" indent="-618434">
              <a:defRPr sz="6400"/>
            </a:lvl1pPr>
          </a:lstStyle>
          <a:p>
            <a:pPr/>
            <a:r>
              <a:t>pointers</a:t>
            </a:r>
          </a:p>
        </p:txBody>
      </p:sp>
      <p:sp>
        <p:nvSpPr>
          <p:cNvPr id="437" name="Oval"/>
          <p:cNvSpPr/>
          <p:nvPr/>
        </p:nvSpPr>
        <p:spPr>
          <a:xfrm>
            <a:off x="8403180" y="7698154"/>
            <a:ext cx="5730280" cy="64141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38" name="Screenshot 2019-08-30 at 16.30.11.png" descr="Screenshot 2019-08-30 at 16.30.11.png"/>
          <p:cNvPicPr>
            <a:picLocks noChangeAspect="1"/>
          </p:cNvPicPr>
          <p:nvPr/>
        </p:nvPicPr>
        <p:blipFill>
          <a:blip r:embed="rId3">
            <a:extLst/>
          </a:blip>
          <a:srcRect l="0" t="9453" r="0" b="9453"/>
          <a:stretch>
            <a:fillRect/>
          </a:stretch>
        </p:blipFill>
        <p:spPr>
          <a:xfrm>
            <a:off x="6390214" y="4252693"/>
            <a:ext cx="11603695" cy="109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Screenshot 2019-08-30 at 16.37.38.png" descr="Screenshot 2019-08-30 at 16.37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27619" y="5339194"/>
            <a:ext cx="12573001" cy="162520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440" name="Oval"/>
          <p:cNvSpPr/>
          <p:nvPr/>
        </p:nvSpPr>
        <p:spPr>
          <a:xfrm>
            <a:off x="15310589" y="6089252"/>
            <a:ext cx="2505707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1" name="Oval"/>
          <p:cNvSpPr/>
          <p:nvPr/>
        </p:nvSpPr>
        <p:spPr>
          <a:xfrm>
            <a:off x="5755824" y="6089252"/>
            <a:ext cx="2505706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2" name="Oval"/>
          <p:cNvSpPr/>
          <p:nvPr/>
        </p:nvSpPr>
        <p:spPr>
          <a:xfrm>
            <a:off x="13082353" y="6089252"/>
            <a:ext cx="559035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3" name="Oval"/>
          <p:cNvSpPr/>
          <p:nvPr/>
        </p:nvSpPr>
        <p:spPr>
          <a:xfrm>
            <a:off x="6527962" y="4285455"/>
            <a:ext cx="2505707" cy="884835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4" name="p"/>
          <p:cNvSpPr txBox="1"/>
          <p:nvPr/>
        </p:nvSpPr>
        <p:spPr>
          <a:xfrm>
            <a:off x="5278872" y="8210574"/>
            <a:ext cx="574600" cy="973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400"/>
            </a:lvl1pPr>
          </a:lstStyle>
          <a:p>
            <a:pPr/>
            <a:r>
              <a:t>p</a:t>
            </a:r>
          </a:p>
        </p:txBody>
      </p:sp>
      <p:sp>
        <p:nvSpPr>
          <p:cNvPr id="445" name="Line"/>
          <p:cNvSpPr/>
          <p:nvPr/>
        </p:nvSpPr>
        <p:spPr>
          <a:xfrm flipV="1">
            <a:off x="5806100" y="6411601"/>
            <a:ext cx="2547564" cy="2135169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6" name="Oval"/>
          <p:cNvSpPr/>
          <p:nvPr/>
        </p:nvSpPr>
        <p:spPr>
          <a:xfrm>
            <a:off x="8260322" y="6089252"/>
            <a:ext cx="559034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7" name="what is p?"/>
          <p:cNvSpPr txBox="1"/>
          <p:nvPr/>
        </p:nvSpPr>
        <p:spPr>
          <a:xfrm>
            <a:off x="3610664" y="9287234"/>
            <a:ext cx="3482391" cy="973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400"/>
            </a:lvl1pPr>
          </a:lstStyle>
          <a:p>
            <a:pPr/>
            <a:r>
              <a:t>what is p?</a:t>
            </a:r>
          </a:p>
        </p:txBody>
      </p:sp>
      <p:sp>
        <p:nvSpPr>
          <p:cNvPr id="448" name="p is a pointer"/>
          <p:cNvSpPr txBox="1"/>
          <p:nvPr/>
        </p:nvSpPr>
        <p:spPr>
          <a:xfrm>
            <a:off x="3147406" y="10233781"/>
            <a:ext cx="4408907" cy="973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400"/>
            </a:lvl1pPr>
          </a:lstStyle>
          <a:p>
            <a:pPr/>
            <a:r>
              <a:t>p is a pointer</a:t>
            </a:r>
          </a:p>
        </p:txBody>
      </p:sp>
      <p:sp>
        <p:nvSpPr>
          <p:cNvPr id="449" name="p is a special variable that stores an address. At this address, there  is a char. So when we dereference the pointer we get a char"/>
          <p:cNvSpPr txBox="1"/>
          <p:nvPr/>
        </p:nvSpPr>
        <p:spPr>
          <a:xfrm>
            <a:off x="3119445" y="10991847"/>
            <a:ext cx="18145110" cy="2675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5400"/>
            </a:lvl1pPr>
          </a:lstStyle>
          <a:p>
            <a:pPr/>
            <a:r>
              <a:t>p is a special variable that stores an address. At this address, there  is a char. So when we dereference the pointer we get a char</a:t>
            </a:r>
          </a:p>
        </p:txBody>
      </p:sp>
      <p:pic>
        <p:nvPicPr>
          <p:cNvPr id="450" name="Screenshot 2019-08-30 at 17.07.48.png" descr="Screenshot 2019-08-30 at 17.07.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7282" y="6698960"/>
            <a:ext cx="12769455" cy="437554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451" name="Oval"/>
          <p:cNvSpPr/>
          <p:nvPr/>
        </p:nvSpPr>
        <p:spPr>
          <a:xfrm>
            <a:off x="11631558" y="10125471"/>
            <a:ext cx="2505706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2" name="Line"/>
          <p:cNvSpPr/>
          <p:nvPr/>
        </p:nvSpPr>
        <p:spPr>
          <a:xfrm flipH="1" flipV="1">
            <a:off x="7918410" y="6502197"/>
            <a:ext cx="4751830" cy="3601662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53" name="Screenshot 2019-08-30 at 11.18.01 18.jpg" descr="Screenshot 2019-08-30 at 11.18.01 18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99091" y="2693359"/>
            <a:ext cx="5669937" cy="10651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454" name="p"/>
          <p:cNvSpPr txBox="1"/>
          <p:nvPr/>
        </p:nvSpPr>
        <p:spPr>
          <a:xfrm>
            <a:off x="12682468" y="9460982"/>
            <a:ext cx="403886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p</a:t>
            </a:r>
          </a:p>
        </p:txBody>
      </p:sp>
      <p:sp>
        <p:nvSpPr>
          <p:cNvPr id="4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mph" nodeType="clickEffect" presetID="9" grpId="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7" dur="indefinite" fill="hold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mph" nodeType="after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21" dur="indefinite" fill="hold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Subtype="0" presetID="1" grpId="5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clickEffect" presetSubtype="1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Class="entr" nodeType="afterEffect" presetSubtype="1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4" grpId="11"/>
      <p:bldP build="whole" bldLvl="1" animBg="1" rev="0" advAuto="0" spid="439" grpId="6"/>
      <p:bldP build="whole" bldLvl="1" animBg="1" rev="0" advAuto="0" spid="453" grpId="21"/>
      <p:bldP build="whole" bldLvl="1" animBg="1" rev="0" advAuto="0" spid="440" grpId="7"/>
      <p:bldP build="whole" bldLvl="1" animBg="1" rev="0" advAuto="0" spid="437" grpId="2"/>
      <p:bldP build="whole" bldLvl="1" animBg="1" rev="0" advAuto="0" spid="437" grpId="3"/>
      <p:bldP build="whole" bldLvl="1" animBg="1" rev="0" advAuto="0" spid="438" grpId="5"/>
      <p:bldP build="whole" bldLvl="1" animBg="1" rev="0" advAuto="0" spid="451" grpId="18"/>
      <p:bldP build="whole" bldLvl="1" animBg="1" rev="0" advAuto="0" spid="435" grpId="1"/>
      <p:bldP build="whole" bldLvl="1" animBg="1" rev="0" advAuto="0" spid="435" grpId="4"/>
      <p:bldP build="whole" bldLvl="1" animBg="1" rev="0" advAuto="0" spid="449" grpId="16"/>
      <p:bldP build="whole" bldLvl="1" animBg="1" rev="0" advAuto="0" spid="454" grpId="19"/>
      <p:bldP build="whole" bldLvl="1" animBg="1" rev="0" advAuto="0" spid="450" grpId="17"/>
      <p:bldP build="whole" bldLvl="1" animBg="1" rev="0" advAuto="0" spid="448" grpId="15"/>
      <p:bldP build="whole" bldLvl="1" animBg="1" rev="0" advAuto="0" spid="447" grpId="14"/>
      <p:bldP build="whole" bldLvl="1" animBg="1" rev="0" advAuto="0" spid="443" grpId="10"/>
      <p:bldP build="whole" bldLvl="1" animBg="1" rev="0" advAuto="0" spid="446" grpId="13"/>
      <p:bldP build="whole" bldLvl="1" animBg="1" rev="0" advAuto="0" spid="442" grpId="9"/>
      <p:bldP build="whole" bldLvl="1" animBg="1" rev="0" advAuto="0" spid="452" grpId="20"/>
      <p:bldP build="whole" bldLvl="1" animBg="1" rev="0" advAuto="0" spid="445" grpId="12"/>
      <p:bldP build="whole" bldLvl="1" animBg="1" rev="0" advAuto="0" spid="441" grpId="8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creenshot 2019-08-26 at 20.04.38.png" descr="Screenshot 2019-08-26 at 20.04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1047" y="8357489"/>
            <a:ext cx="15823408" cy="494704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458" name="Screenshot 2019-08-26 at 20.03.31.png" descr="Screenshot 2019-08-26 at 20.03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3339" y="4120386"/>
            <a:ext cx="10882595" cy="532964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459" name="Screenshot 2019-08-26 at 20.01.39.png" descr="Screenshot 2019-08-26 at 20.01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1888" y="4120386"/>
            <a:ext cx="5947173" cy="314325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460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461" name="global variables"/>
          <p:cNvSpPr txBox="1"/>
          <p:nvPr>
            <p:ph type="body" sz="quarter" idx="1"/>
          </p:nvPr>
        </p:nvSpPr>
        <p:spPr>
          <a:xfrm>
            <a:off x="4260026" y="2700097"/>
            <a:ext cx="13544365" cy="1866177"/>
          </a:xfrm>
          <a:prstGeom prst="rect">
            <a:avLst/>
          </a:prstGeom>
        </p:spPr>
        <p:txBody>
          <a:bodyPr/>
          <a:lstStyle>
            <a:lvl1pPr marL="618434" indent="-618434">
              <a:defRPr sz="6400"/>
            </a:lvl1pPr>
          </a:lstStyle>
          <a:p>
            <a:pPr/>
            <a:r>
              <a:t>global variables</a:t>
            </a:r>
          </a:p>
        </p:txBody>
      </p:sp>
      <p:sp>
        <p:nvSpPr>
          <p:cNvPr id="462" name="Oval"/>
          <p:cNvSpPr/>
          <p:nvPr/>
        </p:nvSpPr>
        <p:spPr>
          <a:xfrm>
            <a:off x="4443391" y="4158513"/>
            <a:ext cx="3517944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3" name="Oval"/>
          <p:cNvSpPr/>
          <p:nvPr/>
        </p:nvSpPr>
        <p:spPr>
          <a:xfrm>
            <a:off x="4443391" y="5741967"/>
            <a:ext cx="3517944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4" name="Oval"/>
          <p:cNvSpPr/>
          <p:nvPr/>
        </p:nvSpPr>
        <p:spPr>
          <a:xfrm>
            <a:off x="11517908" y="5438051"/>
            <a:ext cx="6195231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5" name="Oval"/>
          <p:cNvSpPr/>
          <p:nvPr/>
        </p:nvSpPr>
        <p:spPr>
          <a:xfrm>
            <a:off x="13386598" y="8559391"/>
            <a:ext cx="1751846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6" name="Oval"/>
          <p:cNvSpPr/>
          <p:nvPr/>
        </p:nvSpPr>
        <p:spPr>
          <a:xfrm>
            <a:off x="11114083" y="11645013"/>
            <a:ext cx="5039270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7" name="Line"/>
          <p:cNvSpPr/>
          <p:nvPr/>
        </p:nvSpPr>
        <p:spPr>
          <a:xfrm flipH="1" flipV="1">
            <a:off x="13675757" y="8965491"/>
            <a:ext cx="405961" cy="2747900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3" grpId="2"/>
      <p:bldP build="whole" bldLvl="1" animBg="1" rev="0" advAuto="0" spid="457" grpId="6"/>
      <p:bldP build="whole" bldLvl="1" animBg="1" rev="0" advAuto="0" spid="458" grpId="3"/>
      <p:bldP build="whole" bldLvl="1" animBg="1" rev="0" advAuto="0" spid="464" grpId="4"/>
      <p:bldP build="whole" bldLvl="1" animBg="1" rev="0" advAuto="0" spid="466" grpId="7"/>
      <p:bldP build="whole" bldLvl="1" animBg="1" rev="0" advAuto="0" spid="462" grpId="1"/>
      <p:bldP build="whole" bldLvl="1" animBg="1" rev="0" advAuto="0" spid="467" grpId="8"/>
      <p:bldP build="whole" bldLvl="1" animBg="1" rev="0" advAuto="0" spid="465" grpId="5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Screenshot 2019-08-26 at 20.15.33.png" descr="Screenshot 2019-08-26 at 20.1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8835" y="4343884"/>
            <a:ext cx="12123057" cy="724279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471" name="Screenshot 2019-08-26 at 20.16.23.png" descr="Screenshot 2019-08-26 at 20.16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9481" y="4343160"/>
            <a:ext cx="5857876" cy="312539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472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473" name="local variables"/>
          <p:cNvSpPr txBox="1"/>
          <p:nvPr>
            <p:ph type="body" sz="quarter" idx="1"/>
          </p:nvPr>
        </p:nvSpPr>
        <p:spPr>
          <a:xfrm>
            <a:off x="4260026" y="2700097"/>
            <a:ext cx="13544365" cy="1866177"/>
          </a:xfrm>
          <a:prstGeom prst="rect">
            <a:avLst/>
          </a:prstGeom>
        </p:spPr>
        <p:txBody>
          <a:bodyPr/>
          <a:lstStyle>
            <a:lvl1pPr marL="618434" indent="-618434">
              <a:defRPr sz="6400"/>
            </a:lvl1pPr>
          </a:lstStyle>
          <a:p>
            <a:pPr/>
            <a:r>
              <a:t>local variables</a:t>
            </a:r>
          </a:p>
        </p:txBody>
      </p:sp>
      <p:sp>
        <p:nvSpPr>
          <p:cNvPr id="474" name="Oval"/>
          <p:cNvSpPr/>
          <p:nvPr/>
        </p:nvSpPr>
        <p:spPr>
          <a:xfrm>
            <a:off x="5103241" y="4913033"/>
            <a:ext cx="3517943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5" name="Oval"/>
          <p:cNvSpPr/>
          <p:nvPr/>
        </p:nvSpPr>
        <p:spPr>
          <a:xfrm>
            <a:off x="5103241" y="5438357"/>
            <a:ext cx="3517943" cy="507922"/>
          </a:xfrm>
          <a:prstGeom prst="ellipse">
            <a:avLst/>
          </a:prstGeom>
          <a:ln w="50800">
            <a:solidFill>
              <a:srgbClr val="F6E35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6" name="Oval"/>
          <p:cNvSpPr/>
          <p:nvPr/>
        </p:nvSpPr>
        <p:spPr>
          <a:xfrm>
            <a:off x="15558225" y="8686351"/>
            <a:ext cx="5039270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7" name="Oval"/>
          <p:cNvSpPr/>
          <p:nvPr/>
        </p:nvSpPr>
        <p:spPr>
          <a:xfrm>
            <a:off x="15558225" y="9111842"/>
            <a:ext cx="5039270" cy="50792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8" name="Line"/>
          <p:cNvSpPr/>
          <p:nvPr/>
        </p:nvSpPr>
        <p:spPr>
          <a:xfrm flipH="1" flipV="1">
            <a:off x="14478980" y="6217797"/>
            <a:ext cx="3027725" cy="2480205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9" name="Line"/>
          <p:cNvSpPr/>
          <p:nvPr/>
        </p:nvSpPr>
        <p:spPr>
          <a:xfrm flipH="1" flipV="1">
            <a:off x="14500767" y="5733944"/>
            <a:ext cx="4555812" cy="3447485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0" name="Oval"/>
          <p:cNvSpPr/>
          <p:nvPr/>
        </p:nvSpPr>
        <p:spPr>
          <a:xfrm>
            <a:off x="14768211" y="5474076"/>
            <a:ext cx="1601521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1" name="Oval"/>
          <p:cNvSpPr/>
          <p:nvPr/>
        </p:nvSpPr>
        <p:spPr>
          <a:xfrm>
            <a:off x="14786071" y="5915336"/>
            <a:ext cx="1601520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2" name="Text"/>
          <p:cNvSpPr txBox="1"/>
          <p:nvPr/>
        </p:nvSpPr>
        <p:spPr>
          <a:xfrm>
            <a:off x="11618335" y="6547011"/>
            <a:ext cx="953339" cy="626387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/>
          </a:p>
        </p:txBody>
      </p:sp>
      <p:pic>
        <p:nvPicPr>
          <p:cNvPr id="483" name="Screenshot 2019-08-26 at 20.46.36 2.jpg" descr="Screenshot 2019-08-26 at 20.46.36 2.jpg"/>
          <p:cNvPicPr>
            <a:picLocks noChangeAspect="1"/>
          </p:cNvPicPr>
          <p:nvPr/>
        </p:nvPicPr>
        <p:blipFill>
          <a:blip r:embed="rId4">
            <a:extLst/>
          </a:blip>
          <a:srcRect l="0" t="8346" r="5948" b="34601"/>
          <a:stretch>
            <a:fillRect/>
          </a:stretch>
        </p:blipFill>
        <p:spPr>
          <a:xfrm>
            <a:off x="3236633" y="8892434"/>
            <a:ext cx="7677794" cy="430807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4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4" grpId="1"/>
      <p:bldP build="whole" bldLvl="1" animBg="1" rev="0" advAuto="0" spid="479" grpId="7"/>
      <p:bldP build="whole" bldLvl="1" animBg="1" rev="0" advAuto="0" spid="470" grpId="3"/>
      <p:bldP build="whole" bldLvl="1" animBg="1" rev="0" advAuto="0" spid="483" grpId="10"/>
      <p:bldP build="whole" bldLvl="1" animBg="1" rev="0" advAuto="0" spid="475" grpId="2"/>
      <p:bldP build="whole" bldLvl="1" animBg="1" rev="0" advAuto="0" spid="477" grpId="5"/>
      <p:bldP build="whole" bldLvl="1" animBg="1" rev="0" advAuto="0" spid="480" grpId="8"/>
      <p:bldP build="whole" bldLvl="1" animBg="1" rev="0" advAuto="0" spid="481" grpId="9"/>
      <p:bldP build="whole" bldLvl="1" animBg="1" rev="0" advAuto="0" spid="478" grpId="6"/>
      <p:bldP build="whole" bldLvl="1" animBg="1" rev="0" advAuto="0" spid="476" grpId="4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487" name="if statement"/>
          <p:cNvSpPr txBox="1"/>
          <p:nvPr>
            <p:ph type="body" sz="quarter" idx="1"/>
          </p:nvPr>
        </p:nvSpPr>
        <p:spPr>
          <a:xfrm>
            <a:off x="4260026" y="2700097"/>
            <a:ext cx="13544365" cy="1866177"/>
          </a:xfrm>
          <a:prstGeom prst="rect">
            <a:avLst/>
          </a:prstGeom>
        </p:spPr>
        <p:txBody>
          <a:bodyPr/>
          <a:lstStyle>
            <a:lvl1pPr marL="618434" indent="-618434">
              <a:defRPr sz="6400"/>
            </a:lvl1pPr>
          </a:lstStyle>
          <a:p>
            <a:pPr/>
            <a:r>
              <a:t>if statement</a:t>
            </a:r>
          </a:p>
        </p:txBody>
      </p:sp>
      <p:pic>
        <p:nvPicPr>
          <p:cNvPr id="488" name="Screenshot 2019-08-27 at 10.20.09.png" descr="Screenshot 2019-08-27 at 10.20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1800" y="4237020"/>
            <a:ext cx="5606018" cy="374166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489" name="Screenshot 2019-08-27 at 10.21.38.png" descr="Screenshot 2019-08-27 at 10.21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2448" y="3216284"/>
            <a:ext cx="11615420" cy="884034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490" name="Oval"/>
          <p:cNvSpPr/>
          <p:nvPr/>
        </p:nvSpPr>
        <p:spPr>
          <a:xfrm>
            <a:off x="4721636" y="5302133"/>
            <a:ext cx="4886347" cy="2216015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1" name="Oval"/>
          <p:cNvSpPr/>
          <p:nvPr/>
        </p:nvSpPr>
        <p:spPr>
          <a:xfrm>
            <a:off x="15878523" y="8453802"/>
            <a:ext cx="5114852" cy="974642"/>
          </a:xfrm>
          <a:prstGeom prst="ellipse">
            <a:avLst/>
          </a:prstGeom>
          <a:ln w="50800">
            <a:solidFill>
              <a:srgbClr val="F6E35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2" name="Line"/>
          <p:cNvSpPr/>
          <p:nvPr/>
        </p:nvSpPr>
        <p:spPr>
          <a:xfrm>
            <a:off x="8482861" y="9168892"/>
            <a:ext cx="2478376" cy="1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3" name="Oval"/>
          <p:cNvSpPr/>
          <p:nvPr/>
        </p:nvSpPr>
        <p:spPr>
          <a:xfrm>
            <a:off x="16069586" y="9320180"/>
            <a:ext cx="4886347" cy="567929"/>
          </a:xfrm>
          <a:prstGeom prst="ellipse">
            <a:avLst/>
          </a:prstGeom>
          <a:ln w="50800">
            <a:solidFill>
              <a:srgbClr val="F6E35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4" name="return a"/>
          <p:cNvSpPr txBox="1"/>
          <p:nvPr/>
        </p:nvSpPr>
        <p:spPr>
          <a:xfrm>
            <a:off x="19263353" y="9668492"/>
            <a:ext cx="167632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return a</a:t>
            </a:r>
          </a:p>
        </p:txBody>
      </p:sp>
      <p:sp>
        <p:nvSpPr>
          <p:cNvPr id="495" name="Line"/>
          <p:cNvSpPr/>
          <p:nvPr/>
        </p:nvSpPr>
        <p:spPr>
          <a:xfrm>
            <a:off x="8519028" y="10686887"/>
            <a:ext cx="2478375" cy="1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6" name="Oval"/>
          <p:cNvSpPr/>
          <p:nvPr/>
        </p:nvSpPr>
        <p:spPr>
          <a:xfrm>
            <a:off x="16265816" y="10402923"/>
            <a:ext cx="4886347" cy="567929"/>
          </a:xfrm>
          <a:prstGeom prst="ellipse">
            <a:avLst/>
          </a:prstGeom>
          <a:ln w="50800">
            <a:solidFill>
              <a:srgbClr val="F6E35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7" name="return b"/>
          <p:cNvSpPr txBox="1"/>
          <p:nvPr/>
        </p:nvSpPr>
        <p:spPr>
          <a:xfrm>
            <a:off x="19255835" y="10869944"/>
            <a:ext cx="169136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return b</a:t>
            </a:r>
          </a:p>
        </p:txBody>
      </p:sp>
      <p:sp>
        <p:nvSpPr>
          <p:cNvPr id="498" name="else"/>
          <p:cNvSpPr txBox="1"/>
          <p:nvPr/>
        </p:nvSpPr>
        <p:spPr>
          <a:xfrm>
            <a:off x="15436589" y="10409412"/>
            <a:ext cx="94521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else</a:t>
            </a:r>
          </a:p>
        </p:txBody>
      </p:sp>
      <p:sp>
        <p:nvSpPr>
          <p:cNvPr id="499" name="if"/>
          <p:cNvSpPr txBox="1"/>
          <p:nvPr/>
        </p:nvSpPr>
        <p:spPr>
          <a:xfrm>
            <a:off x="15675597" y="9290950"/>
            <a:ext cx="39575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if</a:t>
            </a:r>
          </a:p>
        </p:txBody>
      </p:sp>
      <p:pic>
        <p:nvPicPr>
          <p:cNvPr id="500" name="Screenshot 2019-08-27 at 10.22.09.png" descr="Screenshot 2019-08-27 at 10.22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5936" y="2517114"/>
            <a:ext cx="11466339" cy="1181162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501" name="Oval"/>
          <p:cNvSpPr/>
          <p:nvPr/>
        </p:nvSpPr>
        <p:spPr>
          <a:xfrm>
            <a:off x="6622132" y="7585116"/>
            <a:ext cx="5114851" cy="974642"/>
          </a:xfrm>
          <a:prstGeom prst="ellipse">
            <a:avLst/>
          </a:prstGeom>
          <a:ln w="50800">
            <a:solidFill>
              <a:srgbClr val="F6E35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2" name="return a"/>
          <p:cNvSpPr txBox="1"/>
          <p:nvPr/>
        </p:nvSpPr>
        <p:spPr>
          <a:xfrm>
            <a:off x="6639255" y="11668045"/>
            <a:ext cx="167632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return a</a:t>
            </a:r>
          </a:p>
        </p:txBody>
      </p:sp>
      <p:sp>
        <p:nvSpPr>
          <p:cNvPr id="503" name="if"/>
          <p:cNvSpPr txBox="1"/>
          <p:nvPr/>
        </p:nvSpPr>
        <p:spPr>
          <a:xfrm>
            <a:off x="6595560" y="9892796"/>
            <a:ext cx="395759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if</a:t>
            </a:r>
          </a:p>
        </p:txBody>
      </p:sp>
      <p:sp>
        <p:nvSpPr>
          <p:cNvPr id="504" name="else"/>
          <p:cNvSpPr txBox="1"/>
          <p:nvPr/>
        </p:nvSpPr>
        <p:spPr>
          <a:xfrm>
            <a:off x="11349186" y="9892796"/>
            <a:ext cx="94521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else</a:t>
            </a:r>
          </a:p>
        </p:txBody>
      </p:sp>
      <p:sp>
        <p:nvSpPr>
          <p:cNvPr id="505" name="return b"/>
          <p:cNvSpPr txBox="1"/>
          <p:nvPr/>
        </p:nvSpPr>
        <p:spPr>
          <a:xfrm>
            <a:off x="11657179" y="11675685"/>
            <a:ext cx="169136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return b</a:t>
            </a:r>
          </a:p>
        </p:txBody>
      </p:sp>
      <p:sp>
        <p:nvSpPr>
          <p:cNvPr id="506" name="eax=1"/>
          <p:cNvSpPr txBox="1"/>
          <p:nvPr/>
        </p:nvSpPr>
        <p:spPr>
          <a:xfrm>
            <a:off x="10624026" y="7158010"/>
            <a:ext cx="1310159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eax=1</a:t>
            </a:r>
          </a:p>
        </p:txBody>
      </p:sp>
      <p:sp>
        <p:nvSpPr>
          <p:cNvPr id="507" name="1&lt;2"/>
          <p:cNvSpPr txBox="1"/>
          <p:nvPr/>
        </p:nvSpPr>
        <p:spPr>
          <a:xfrm>
            <a:off x="11900838" y="7909448"/>
            <a:ext cx="85133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1&lt;2</a:t>
            </a:r>
          </a:p>
        </p:txBody>
      </p:sp>
      <p:sp>
        <p:nvSpPr>
          <p:cNvPr id="508" name="eax=1"/>
          <p:cNvSpPr txBox="1"/>
          <p:nvPr/>
        </p:nvSpPr>
        <p:spPr>
          <a:xfrm>
            <a:off x="19902531" y="7909448"/>
            <a:ext cx="131015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eax=1</a:t>
            </a:r>
          </a:p>
        </p:txBody>
      </p:sp>
      <p:sp>
        <p:nvSpPr>
          <p:cNvPr id="509" name="1&lt;2"/>
          <p:cNvSpPr txBox="1"/>
          <p:nvPr/>
        </p:nvSpPr>
        <p:spPr>
          <a:xfrm>
            <a:off x="18780916" y="8817857"/>
            <a:ext cx="85133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1&lt;2</a:t>
            </a:r>
          </a:p>
        </p:txBody>
      </p:sp>
      <p:sp>
        <p:nvSpPr>
          <p:cNvPr id="5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click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ntr" nodeType="clickEffect" presetSubtype="1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nodeType="clickEffect" presetSubtype="1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clickEffect" presetSubtype="1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ntr" nodeType="clickEffect" presetSubtype="1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1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6" grpId="9"/>
      <p:bldP build="whole" bldLvl="1" animBg="1" rev="0" advAuto="0" spid="500" grpId="14"/>
      <p:bldP build="whole" bldLvl="1" animBg="1" rev="0" advAuto="0" spid="495" grpId="7"/>
      <p:bldP build="whole" bldLvl="1" animBg="1" rev="0" advAuto="0" spid="509" grpId="5"/>
      <p:bldP build="whole" bldLvl="1" animBg="1" rev="0" advAuto="0" spid="508" grpId="4"/>
      <p:bldP build="whole" bldLvl="1" animBg="1" rev="0" advAuto="0" spid="494" grpId="11"/>
      <p:bldP build="whole" bldLvl="1" animBg="1" rev="0" advAuto="0" spid="493" grpId="8"/>
      <p:bldP build="whole" bldLvl="1" animBg="1" rev="0" advAuto="0" spid="492" grpId="6"/>
      <p:bldP build="whole" bldLvl="1" animBg="1" rev="0" advAuto="0" spid="491" grpId="3"/>
      <p:bldP build="whole" bldLvl="1" animBg="1" rev="0" advAuto="0" spid="489" grpId="2"/>
      <p:bldP build="whole" bldLvl="1" animBg="1" rev="0" advAuto="0" spid="497" grpId="13"/>
      <p:bldP build="whole" bldLvl="1" animBg="1" rev="0" advAuto="0" spid="490" grpId="1"/>
      <p:bldP build="whole" bldLvl="1" animBg="1" rev="0" advAuto="0" spid="507" grpId="17"/>
      <p:bldP build="whole" bldLvl="1" animBg="1" rev="0" advAuto="0" spid="506" grpId="15"/>
      <p:bldP build="whole" bldLvl="1" animBg="1" rev="0" advAuto="0" spid="505" grpId="21"/>
      <p:bldP build="whole" bldLvl="1" animBg="1" rev="0" advAuto="0" spid="504" grpId="20"/>
      <p:bldP build="whole" bldLvl="1" animBg="1" rev="0" advAuto="0" spid="499" grpId="10"/>
      <p:bldP build="whole" bldLvl="1" animBg="1" rev="0" advAuto="0" spid="503" grpId="18"/>
      <p:bldP build="whole" bldLvl="1" animBg="1" rev="0" advAuto="0" spid="501" grpId="16"/>
      <p:bldP build="whole" bldLvl="1" animBg="1" rev="0" advAuto="0" spid="502" grpId="19"/>
      <p:bldP build="whole" bldLvl="1" animBg="1" rev="0" advAuto="0" spid="498" grpId="1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creenshot 2019-08-27 at 12.18.55.png" descr="Screenshot 2019-08-27 at 12.18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6866" y="3986903"/>
            <a:ext cx="9019369" cy="335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Screenshot 2019-08-27 at 12.19.30.png" descr="Screenshot 2019-08-27 at 12.19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9975" y="2643494"/>
            <a:ext cx="10727023" cy="10487122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515" name="for statement"/>
          <p:cNvSpPr txBox="1"/>
          <p:nvPr>
            <p:ph type="body" sz="quarter" idx="1"/>
          </p:nvPr>
        </p:nvSpPr>
        <p:spPr>
          <a:xfrm>
            <a:off x="4260026" y="2700097"/>
            <a:ext cx="13544365" cy="1866177"/>
          </a:xfrm>
          <a:prstGeom prst="rect">
            <a:avLst/>
          </a:prstGeom>
        </p:spPr>
        <p:txBody>
          <a:bodyPr/>
          <a:lstStyle>
            <a:lvl1pPr marL="618434" indent="-618434">
              <a:defRPr sz="6400"/>
            </a:lvl1pPr>
          </a:lstStyle>
          <a:p>
            <a:pPr/>
            <a:r>
              <a:t>for statement</a:t>
            </a:r>
          </a:p>
        </p:txBody>
      </p:sp>
      <p:sp>
        <p:nvSpPr>
          <p:cNvPr id="516" name="Oval"/>
          <p:cNvSpPr/>
          <p:nvPr/>
        </p:nvSpPr>
        <p:spPr>
          <a:xfrm>
            <a:off x="4470155" y="5117008"/>
            <a:ext cx="6050043" cy="696988"/>
          </a:xfrm>
          <a:prstGeom prst="ellipse">
            <a:avLst/>
          </a:prstGeom>
          <a:ln w="50800">
            <a:solidFill>
              <a:srgbClr val="F6E35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7" name="Oval"/>
          <p:cNvSpPr/>
          <p:nvPr/>
        </p:nvSpPr>
        <p:spPr>
          <a:xfrm>
            <a:off x="15673168" y="10863839"/>
            <a:ext cx="6050043" cy="893940"/>
          </a:xfrm>
          <a:prstGeom prst="ellipse">
            <a:avLst/>
          </a:prstGeom>
          <a:ln w="50800">
            <a:solidFill>
              <a:srgbClr val="F6E35A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8" name="Line"/>
          <p:cNvSpPr/>
          <p:nvPr/>
        </p:nvSpPr>
        <p:spPr>
          <a:xfrm>
            <a:off x="8927693" y="8246308"/>
            <a:ext cx="2478376" cy="1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9" name="first time"/>
          <p:cNvSpPr txBox="1"/>
          <p:nvPr/>
        </p:nvSpPr>
        <p:spPr>
          <a:xfrm>
            <a:off x="10205699" y="10997615"/>
            <a:ext cx="188562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first time</a:t>
            </a:r>
          </a:p>
        </p:txBody>
      </p:sp>
      <p:sp>
        <p:nvSpPr>
          <p:cNvPr id="520" name="if i&lt;8"/>
          <p:cNvSpPr txBox="1"/>
          <p:nvPr/>
        </p:nvSpPr>
        <p:spPr>
          <a:xfrm>
            <a:off x="10906619" y="11811086"/>
            <a:ext cx="1083387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if i&lt;8</a:t>
            </a:r>
          </a:p>
        </p:txBody>
      </p:sp>
      <p:sp>
        <p:nvSpPr>
          <p:cNvPr id="521" name="Rectangle"/>
          <p:cNvSpPr/>
          <p:nvPr/>
        </p:nvSpPr>
        <p:spPr>
          <a:xfrm>
            <a:off x="11202035" y="8798733"/>
            <a:ext cx="9533566" cy="1812598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22" name="Screenshot 2019-08-27 at 12.20.17.png" descr="Screenshot 2019-08-27 at 12.20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08976" y="2676398"/>
            <a:ext cx="11277728" cy="11139821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Line"/>
          <p:cNvSpPr/>
          <p:nvPr/>
        </p:nvSpPr>
        <p:spPr>
          <a:xfrm>
            <a:off x="8415453" y="3774292"/>
            <a:ext cx="2478376" cy="1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4" name="first time"/>
          <p:cNvSpPr txBox="1"/>
          <p:nvPr/>
        </p:nvSpPr>
        <p:spPr>
          <a:xfrm>
            <a:off x="12763739" y="3474528"/>
            <a:ext cx="188562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first time</a:t>
            </a:r>
          </a:p>
        </p:txBody>
      </p:sp>
      <p:sp>
        <p:nvSpPr>
          <p:cNvPr id="525" name="Oval"/>
          <p:cNvSpPr/>
          <p:nvPr/>
        </p:nvSpPr>
        <p:spPr>
          <a:xfrm>
            <a:off x="11220460" y="6715348"/>
            <a:ext cx="5205654" cy="1372848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6" name="i&lt;8"/>
          <p:cNvSpPr txBox="1"/>
          <p:nvPr/>
        </p:nvSpPr>
        <p:spPr>
          <a:xfrm>
            <a:off x="10783397" y="7743745"/>
            <a:ext cx="73022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i&lt;8</a:t>
            </a:r>
          </a:p>
        </p:txBody>
      </p:sp>
      <p:sp>
        <p:nvSpPr>
          <p:cNvPr id="527" name="Rounded Rectangle"/>
          <p:cNvSpPr/>
          <p:nvPr/>
        </p:nvSpPr>
        <p:spPr>
          <a:xfrm>
            <a:off x="9448630" y="5349993"/>
            <a:ext cx="5845167" cy="8187390"/>
          </a:xfrm>
          <a:prstGeom prst="roundRect">
            <a:avLst>
              <a:gd name="adj" fmla="val 11535"/>
            </a:avLst>
          </a:prstGeom>
          <a:ln w="508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8" name="for loop"/>
          <p:cNvSpPr txBox="1"/>
          <p:nvPr/>
        </p:nvSpPr>
        <p:spPr>
          <a:xfrm>
            <a:off x="13364152" y="4727726"/>
            <a:ext cx="166006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for loop</a:t>
            </a:r>
          </a:p>
        </p:txBody>
      </p:sp>
      <p:sp>
        <p:nvSpPr>
          <p:cNvPr id="5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7" grpId="13"/>
      <p:bldP build="whole" bldLvl="1" animBg="1" rev="0" advAuto="0" spid="520" grpId="6"/>
      <p:bldP build="whole" bldLvl="1" animBg="1" rev="0" advAuto="0" spid="513" grpId="2"/>
      <p:bldP build="whole" bldLvl="1" animBg="1" rev="0" advAuto="0" spid="528" grpId="14"/>
      <p:bldP build="whole" bldLvl="1" animBg="1" rev="0" advAuto="0" spid="521" grpId="7"/>
      <p:bldP build="whole" bldLvl="1" animBg="1" rev="0" advAuto="0" spid="524" grpId="10"/>
      <p:bldP build="whole" bldLvl="1" animBg="1" rev="0" advAuto="0" spid="516" grpId="1"/>
      <p:bldP build="whole" bldLvl="1" animBg="1" rev="0" advAuto="0" spid="517" grpId="3"/>
      <p:bldP build="whole" bldLvl="1" animBg="1" rev="0" advAuto="0" spid="523" grpId="9"/>
      <p:bldP build="whole" bldLvl="1" animBg="1" rev="0" advAuto="0" spid="519" grpId="5"/>
      <p:bldP build="whole" bldLvl="1" animBg="1" rev="0" advAuto="0" spid="522" grpId="8"/>
      <p:bldP build="whole" bldLvl="1" animBg="1" rev="0" advAuto="0" spid="525" grpId="11"/>
      <p:bldP build="whole" bldLvl="1" animBg="1" rev="0" advAuto="0" spid="518" grpId="4"/>
      <p:bldP build="whole" bldLvl="1" animBg="1" rev="0" advAuto="0" spid="526" grpId="1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532" name="while statement"/>
          <p:cNvSpPr txBox="1"/>
          <p:nvPr>
            <p:ph type="body" sz="quarter" idx="1"/>
          </p:nvPr>
        </p:nvSpPr>
        <p:spPr>
          <a:xfrm>
            <a:off x="4260026" y="2610801"/>
            <a:ext cx="13544365" cy="1866176"/>
          </a:xfrm>
          <a:prstGeom prst="rect">
            <a:avLst/>
          </a:prstGeom>
        </p:spPr>
        <p:txBody>
          <a:bodyPr/>
          <a:lstStyle>
            <a:lvl1pPr marL="618434" indent="-618434">
              <a:defRPr sz="6400"/>
            </a:lvl1pPr>
          </a:lstStyle>
          <a:p>
            <a:pPr/>
            <a:r>
              <a:t>while statement</a:t>
            </a:r>
          </a:p>
        </p:txBody>
      </p:sp>
      <p:pic>
        <p:nvPicPr>
          <p:cNvPr id="533" name="Screenshot 2019-08-27 at 11.05.48.png" descr="Screenshot 2019-08-27 at 11.05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9441" y="3886639"/>
            <a:ext cx="7587779" cy="396478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534" name="Oval"/>
          <p:cNvSpPr/>
          <p:nvPr/>
        </p:nvSpPr>
        <p:spPr>
          <a:xfrm>
            <a:off x="3889134" y="5319993"/>
            <a:ext cx="6574539" cy="1526705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35" name="Screenshot 2019-08-27 at 11.05.27.png" descr="Screenshot 2019-08-27 at 11.05.27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5549"/>
          <a:stretch>
            <a:fillRect/>
          </a:stretch>
        </p:blipFill>
        <p:spPr>
          <a:xfrm>
            <a:off x="9472152" y="3887018"/>
            <a:ext cx="11799791" cy="946922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536" name="Line"/>
          <p:cNvSpPr/>
          <p:nvPr/>
        </p:nvSpPr>
        <p:spPr>
          <a:xfrm>
            <a:off x="8466121" y="9522945"/>
            <a:ext cx="2478376" cy="1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7" name="Oval"/>
          <p:cNvSpPr/>
          <p:nvPr/>
        </p:nvSpPr>
        <p:spPr>
          <a:xfrm>
            <a:off x="16028179" y="11864774"/>
            <a:ext cx="4720747" cy="1037940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8" name="counter&gt;0"/>
          <p:cNvSpPr txBox="1"/>
          <p:nvPr/>
        </p:nvSpPr>
        <p:spPr>
          <a:xfrm>
            <a:off x="18929353" y="11443433"/>
            <a:ext cx="2123365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counter&gt;0</a:t>
            </a:r>
          </a:p>
        </p:txBody>
      </p:sp>
      <p:sp>
        <p:nvSpPr>
          <p:cNvPr id="539" name="if true"/>
          <p:cNvSpPr txBox="1"/>
          <p:nvPr/>
        </p:nvSpPr>
        <p:spPr>
          <a:xfrm>
            <a:off x="10167778" y="12434010"/>
            <a:ext cx="128414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if true</a:t>
            </a:r>
          </a:p>
        </p:txBody>
      </p:sp>
      <p:sp>
        <p:nvSpPr>
          <p:cNvPr id="540" name="Rectangle"/>
          <p:cNvSpPr/>
          <p:nvPr/>
        </p:nvSpPr>
        <p:spPr>
          <a:xfrm>
            <a:off x="11501839" y="10075856"/>
            <a:ext cx="9533566" cy="1544564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1" name="first time"/>
          <p:cNvSpPr txBox="1"/>
          <p:nvPr/>
        </p:nvSpPr>
        <p:spPr>
          <a:xfrm>
            <a:off x="9622384" y="8784397"/>
            <a:ext cx="188562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first time</a:t>
            </a:r>
          </a:p>
        </p:txBody>
      </p:sp>
      <p:pic>
        <p:nvPicPr>
          <p:cNvPr id="542" name="Screenshot 2019-08-27 at 11.06.14.png" descr="Screenshot 2019-08-27 at 11.06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0272" y="3904878"/>
            <a:ext cx="10586408" cy="946937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543" name="Line"/>
          <p:cNvSpPr/>
          <p:nvPr/>
        </p:nvSpPr>
        <p:spPr>
          <a:xfrm>
            <a:off x="8750527" y="4675717"/>
            <a:ext cx="2478376" cy="1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4" name="first time"/>
          <p:cNvSpPr txBox="1"/>
          <p:nvPr/>
        </p:nvSpPr>
        <p:spPr>
          <a:xfrm>
            <a:off x="13010637" y="4362524"/>
            <a:ext cx="188562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first time</a:t>
            </a:r>
          </a:p>
        </p:txBody>
      </p:sp>
      <p:sp>
        <p:nvSpPr>
          <p:cNvPr id="545" name="Oval"/>
          <p:cNvSpPr/>
          <p:nvPr/>
        </p:nvSpPr>
        <p:spPr>
          <a:xfrm>
            <a:off x="11573169" y="7211244"/>
            <a:ext cx="3989357" cy="1037940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6" name="counter&gt;0"/>
          <p:cNvSpPr txBox="1"/>
          <p:nvPr/>
        </p:nvSpPr>
        <p:spPr>
          <a:xfrm>
            <a:off x="13220681" y="8165472"/>
            <a:ext cx="2123365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counter&gt;0</a:t>
            </a:r>
          </a:p>
        </p:txBody>
      </p:sp>
      <p:sp>
        <p:nvSpPr>
          <p:cNvPr id="547" name="if true"/>
          <p:cNvSpPr txBox="1"/>
          <p:nvPr/>
        </p:nvSpPr>
        <p:spPr>
          <a:xfrm>
            <a:off x="11192875" y="9209751"/>
            <a:ext cx="128414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if true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10124962" y="5967235"/>
            <a:ext cx="5486740" cy="7111419"/>
          </a:xfrm>
          <a:prstGeom prst="roundRect">
            <a:avLst>
              <a:gd name="adj" fmla="val 11535"/>
            </a:avLst>
          </a:prstGeom>
          <a:ln w="508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9" name="while loop"/>
          <p:cNvSpPr txBox="1"/>
          <p:nvPr/>
        </p:nvSpPr>
        <p:spPr>
          <a:xfrm>
            <a:off x="13215805" y="5299857"/>
            <a:ext cx="213311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while loop</a:t>
            </a:r>
          </a:p>
        </p:txBody>
      </p:sp>
      <p:sp>
        <p:nvSpPr>
          <p:cNvPr id="5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click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0" grpId="8"/>
      <p:bldP build="whole" bldLvl="1" animBg="1" rev="0" advAuto="0" spid="538" grpId="6"/>
      <p:bldP build="whole" bldLvl="1" animBg="1" rev="0" advAuto="0" spid="543" grpId="10"/>
      <p:bldP build="whole" bldLvl="1" animBg="1" rev="0" advAuto="0" spid="536" grpId="3"/>
      <p:bldP build="whole" bldLvl="1" animBg="1" rev="0" advAuto="0" spid="542" grpId="9"/>
      <p:bldP build="whole" bldLvl="1" animBg="1" rev="0" advAuto="0" spid="534" grpId="1"/>
      <p:bldP build="whole" bldLvl="1" animBg="1" rev="0" advAuto="0" spid="537" grpId="5"/>
      <p:bldP build="whole" bldLvl="1" animBg="1" rev="0" advAuto="0" spid="544" grpId="11"/>
      <p:bldP build="whole" bldLvl="1" animBg="1" rev="0" advAuto="0" spid="545" grpId="12"/>
      <p:bldP build="whole" bldLvl="1" animBg="1" rev="0" advAuto="0" spid="546" grpId="13"/>
      <p:bldP build="whole" bldLvl="1" animBg="1" rev="0" advAuto="0" spid="547" grpId="14"/>
      <p:bldP build="whole" bldLvl="1" animBg="1" rev="0" advAuto="0" spid="548" grpId="15"/>
      <p:bldP build="whole" bldLvl="1" animBg="1" rev="0" advAuto="0" spid="541" grpId="4"/>
      <p:bldP build="whole" bldLvl="1" animBg="1" rev="0" advAuto="0" spid="549" grpId="16"/>
      <p:bldP build="whole" bldLvl="1" animBg="1" rev="0" advAuto="0" spid="535" grpId="2"/>
      <p:bldP build="whole" bldLvl="1" animBg="1" rev="0" advAuto="0" spid="539" grpId="7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70" name="first pa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first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b="1" sz="4558"/>
            </a:pPr>
            <a:r>
              <a:t>what is malware analysis?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why to use r2?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reverse-engineering: disassembly (with r2)</a:t>
            </a:r>
          </a:p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second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malware analysis concepts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analysing a malware sample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23665232" y="13024907"/>
            <a:ext cx="409779" cy="6884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553" name="switch statement"/>
          <p:cNvSpPr txBox="1"/>
          <p:nvPr>
            <p:ph type="body" sz="quarter" idx="1"/>
          </p:nvPr>
        </p:nvSpPr>
        <p:spPr>
          <a:xfrm>
            <a:off x="4260026" y="2610801"/>
            <a:ext cx="13544365" cy="1866176"/>
          </a:xfrm>
          <a:prstGeom prst="rect">
            <a:avLst/>
          </a:prstGeom>
        </p:spPr>
        <p:txBody>
          <a:bodyPr/>
          <a:lstStyle>
            <a:lvl1pPr marL="618434" indent="-618434">
              <a:defRPr sz="6400"/>
            </a:lvl1pPr>
          </a:lstStyle>
          <a:p>
            <a:pPr/>
            <a:r>
              <a:t>switch statement</a:t>
            </a:r>
          </a:p>
        </p:txBody>
      </p:sp>
      <p:pic>
        <p:nvPicPr>
          <p:cNvPr id="554" name="Screenshot 2019-08-27 at 11.30.17.png" descr="Screenshot 2019-08-27 at 11.30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4764" y="3972832"/>
            <a:ext cx="7143751" cy="7733111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Rectangle"/>
          <p:cNvSpPr/>
          <p:nvPr/>
        </p:nvSpPr>
        <p:spPr>
          <a:xfrm>
            <a:off x="5227808" y="5524781"/>
            <a:ext cx="4236237" cy="5132972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56" name="Screenshot 2019-08-27 at 11.30.32.png" descr="Screenshot 2019-08-27 at 11.30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1644" y="3936377"/>
            <a:ext cx="11435547" cy="9390506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Oval"/>
          <p:cNvSpPr/>
          <p:nvPr/>
        </p:nvSpPr>
        <p:spPr>
          <a:xfrm>
            <a:off x="13901053" y="6578349"/>
            <a:ext cx="2998670" cy="629775"/>
          </a:xfrm>
          <a:prstGeom prst="ellips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8" name="Oval"/>
          <p:cNvSpPr/>
          <p:nvPr/>
        </p:nvSpPr>
        <p:spPr>
          <a:xfrm>
            <a:off x="13901053" y="7144924"/>
            <a:ext cx="2998670" cy="629775"/>
          </a:xfrm>
          <a:prstGeom prst="ellips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9" name="Oval"/>
          <p:cNvSpPr/>
          <p:nvPr/>
        </p:nvSpPr>
        <p:spPr>
          <a:xfrm>
            <a:off x="14044376" y="7650015"/>
            <a:ext cx="2998670" cy="378745"/>
          </a:xfrm>
          <a:prstGeom prst="ellips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0" name="Oval"/>
          <p:cNvSpPr/>
          <p:nvPr/>
        </p:nvSpPr>
        <p:spPr>
          <a:xfrm>
            <a:off x="13901053" y="9248695"/>
            <a:ext cx="2998670" cy="378745"/>
          </a:xfrm>
          <a:prstGeom prst="ellips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1" name="Oval"/>
          <p:cNvSpPr/>
          <p:nvPr/>
        </p:nvSpPr>
        <p:spPr>
          <a:xfrm>
            <a:off x="13901053" y="10661998"/>
            <a:ext cx="2998670" cy="378745"/>
          </a:xfrm>
          <a:prstGeom prst="ellips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2" name="Oval"/>
          <p:cNvSpPr/>
          <p:nvPr/>
        </p:nvSpPr>
        <p:spPr>
          <a:xfrm>
            <a:off x="9660528" y="6614567"/>
            <a:ext cx="1652724" cy="6417108"/>
          </a:xfrm>
          <a:prstGeom prst="ellips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65" name="Group"/>
          <p:cNvGrpSpPr/>
          <p:nvPr/>
        </p:nvGrpSpPr>
        <p:grpSpPr>
          <a:xfrm>
            <a:off x="9294908" y="2466694"/>
            <a:ext cx="9074385" cy="12625888"/>
            <a:chOff x="0" y="0"/>
            <a:chExt cx="9074383" cy="12625886"/>
          </a:xfrm>
        </p:grpSpPr>
        <p:pic>
          <p:nvPicPr>
            <p:cNvPr id="563" name="Screenshot 2019-08-27 at 11.28.36.png" descr="Screenshot 2019-08-27 at 11.28.3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44" y="0"/>
              <a:ext cx="9072140" cy="8291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4" name="Screenshot 2019-08-27 at 11.29.19.png" descr="Screenshot 2019-08-27 at 11.29.19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8214072"/>
              <a:ext cx="8062639" cy="4411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6" name="Oval"/>
          <p:cNvSpPr/>
          <p:nvPr/>
        </p:nvSpPr>
        <p:spPr>
          <a:xfrm>
            <a:off x="11381418" y="2441123"/>
            <a:ext cx="2998669" cy="629775"/>
          </a:xfrm>
          <a:prstGeom prst="ellips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7" name="case 1"/>
          <p:cNvSpPr txBox="1"/>
          <p:nvPr/>
        </p:nvSpPr>
        <p:spPr>
          <a:xfrm>
            <a:off x="15416327" y="3638108"/>
            <a:ext cx="141257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case 1</a:t>
            </a:r>
          </a:p>
        </p:txBody>
      </p:sp>
      <p:sp>
        <p:nvSpPr>
          <p:cNvPr id="568" name="case 2"/>
          <p:cNvSpPr txBox="1"/>
          <p:nvPr/>
        </p:nvSpPr>
        <p:spPr>
          <a:xfrm>
            <a:off x="13372849" y="6832369"/>
            <a:ext cx="141257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case 2</a:t>
            </a:r>
          </a:p>
        </p:txBody>
      </p:sp>
      <p:sp>
        <p:nvSpPr>
          <p:cNvPr id="569" name="default"/>
          <p:cNvSpPr txBox="1"/>
          <p:nvPr/>
        </p:nvSpPr>
        <p:spPr>
          <a:xfrm>
            <a:off x="10600541" y="9867912"/>
            <a:ext cx="1494664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default</a:t>
            </a:r>
          </a:p>
        </p:txBody>
      </p:sp>
      <p:sp>
        <p:nvSpPr>
          <p:cNvPr id="570" name="Oval"/>
          <p:cNvSpPr/>
          <p:nvPr/>
        </p:nvSpPr>
        <p:spPr>
          <a:xfrm>
            <a:off x="11101489" y="4640181"/>
            <a:ext cx="2998669" cy="629775"/>
          </a:xfrm>
          <a:prstGeom prst="ellips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1" name="Oval"/>
          <p:cNvSpPr/>
          <p:nvPr/>
        </p:nvSpPr>
        <p:spPr>
          <a:xfrm>
            <a:off x="9692888" y="7393556"/>
            <a:ext cx="2998670" cy="629775"/>
          </a:xfrm>
          <a:prstGeom prst="ellipse">
            <a:avLst/>
          </a:prstGeom>
          <a:ln w="254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5" grpId="1"/>
      <p:bldP build="whole" bldLvl="1" animBg="1" rev="0" advAuto="0" spid="561" grpId="7"/>
      <p:bldP build="whole" bldLvl="1" animBg="1" rev="0" advAuto="0" spid="556" grpId="2"/>
      <p:bldP build="whole" bldLvl="1" animBg="1" rev="0" advAuto="0" spid="559" grpId="5"/>
      <p:bldP build="whole" bldLvl="1" animBg="1" rev="0" advAuto="0" spid="560" grpId="6"/>
      <p:bldP build="whole" bldLvl="1" animBg="1" rev="0" advAuto="0" spid="557" grpId="3"/>
      <p:bldP build="whole" bldLvl="1" animBg="1" rev="0" advAuto="0" spid="570" grpId="12"/>
      <p:bldP build="whole" bldLvl="1" animBg="1" rev="0" advAuto="0" spid="571" grpId="14"/>
      <p:bldP build="whole" bldLvl="1" animBg="1" rev="0" advAuto="0" spid="565" grpId="9"/>
      <p:bldP build="whole" bldLvl="1" animBg="1" rev="0" advAuto="0" spid="558" grpId="4"/>
      <p:bldP build="whole" bldLvl="1" animBg="1" rev="0" advAuto="0" spid="562" grpId="8"/>
      <p:bldP build="whole" bldLvl="1" animBg="1" rev="0" advAuto="0" spid="568" grpId="13"/>
      <p:bldP build="whole" bldLvl="1" animBg="1" rev="0" advAuto="0" spid="569" grpId="15"/>
      <p:bldP build="whole" bldLvl="1" animBg="1" rev="0" advAuto="0" spid="567" grpId="11"/>
      <p:bldP build="whole" bldLvl="1" animBg="1" rev="0" advAuto="0" spid="566" grpId="1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575" name="Calling conventions"/>
          <p:cNvSpPr txBox="1"/>
          <p:nvPr>
            <p:ph type="body" sz="quarter" idx="1"/>
          </p:nvPr>
        </p:nvSpPr>
        <p:spPr>
          <a:xfrm>
            <a:off x="4260026" y="2610801"/>
            <a:ext cx="13544365" cy="1866176"/>
          </a:xfrm>
          <a:prstGeom prst="rect">
            <a:avLst/>
          </a:prstGeom>
        </p:spPr>
        <p:txBody>
          <a:bodyPr/>
          <a:lstStyle>
            <a:lvl1pPr marL="618434" indent="-618434">
              <a:defRPr sz="6400"/>
            </a:lvl1pPr>
          </a:lstStyle>
          <a:p>
            <a:pPr/>
            <a:r>
              <a:t>Calling conventions</a:t>
            </a:r>
          </a:p>
        </p:txBody>
      </p:sp>
      <p:pic>
        <p:nvPicPr>
          <p:cNvPr id="576" name="meeting_group_team_table_people-512.png" descr="meeting_group_team_table_people-512.png"/>
          <p:cNvPicPr>
            <a:picLocks noChangeAspect="1"/>
          </p:cNvPicPr>
          <p:nvPr/>
        </p:nvPicPr>
        <p:blipFill>
          <a:blip r:embed="rId2">
            <a:extLst/>
          </a:blip>
          <a:srcRect l="48" t="15563" r="56866" b="15427"/>
          <a:stretch>
            <a:fillRect/>
          </a:stretch>
        </p:blipFill>
        <p:spPr>
          <a:xfrm>
            <a:off x="6782112" y="8067513"/>
            <a:ext cx="2130958" cy="3413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99" fill="norm" stroke="1" extrusionOk="0">
                <a:moveTo>
                  <a:pt x="13239" y="0"/>
                </a:moveTo>
                <a:cubicBezTo>
                  <a:pt x="12804" y="-1"/>
                  <a:pt x="12417" y="5"/>
                  <a:pt x="12057" y="17"/>
                </a:cubicBezTo>
                <a:cubicBezTo>
                  <a:pt x="12051" y="18"/>
                  <a:pt x="12043" y="17"/>
                  <a:pt x="12037" y="17"/>
                </a:cubicBezTo>
                <a:cubicBezTo>
                  <a:pt x="10935" y="81"/>
                  <a:pt x="9885" y="219"/>
                  <a:pt x="8940" y="442"/>
                </a:cubicBezTo>
                <a:cubicBezTo>
                  <a:pt x="8928" y="445"/>
                  <a:pt x="8912" y="449"/>
                  <a:pt x="8900" y="452"/>
                </a:cubicBezTo>
                <a:cubicBezTo>
                  <a:pt x="8654" y="511"/>
                  <a:pt x="8427" y="581"/>
                  <a:pt x="8196" y="650"/>
                </a:cubicBezTo>
                <a:cubicBezTo>
                  <a:pt x="6634" y="1144"/>
                  <a:pt x="5322" y="1924"/>
                  <a:pt x="4444" y="2881"/>
                </a:cubicBezTo>
                <a:cubicBezTo>
                  <a:pt x="4311" y="3035"/>
                  <a:pt x="4175" y="3190"/>
                  <a:pt x="4062" y="3345"/>
                </a:cubicBezTo>
                <a:cubicBezTo>
                  <a:pt x="4059" y="3349"/>
                  <a:pt x="4057" y="3351"/>
                  <a:pt x="4054" y="3355"/>
                </a:cubicBezTo>
                <a:cubicBezTo>
                  <a:pt x="3897" y="3569"/>
                  <a:pt x="3770" y="3773"/>
                  <a:pt x="3676" y="3953"/>
                </a:cubicBezTo>
                <a:cubicBezTo>
                  <a:pt x="3660" y="3983"/>
                  <a:pt x="3641" y="4016"/>
                  <a:pt x="3628" y="4043"/>
                </a:cubicBezTo>
                <a:cubicBezTo>
                  <a:pt x="3612" y="4078"/>
                  <a:pt x="3598" y="4112"/>
                  <a:pt x="3583" y="4146"/>
                </a:cubicBezTo>
                <a:cubicBezTo>
                  <a:pt x="3556" y="4209"/>
                  <a:pt x="3531" y="4271"/>
                  <a:pt x="3515" y="4332"/>
                </a:cubicBezTo>
                <a:cubicBezTo>
                  <a:pt x="3510" y="4348"/>
                  <a:pt x="3507" y="4364"/>
                  <a:pt x="3503" y="4380"/>
                </a:cubicBezTo>
                <a:cubicBezTo>
                  <a:pt x="3489" y="4442"/>
                  <a:pt x="3489" y="4557"/>
                  <a:pt x="3483" y="4631"/>
                </a:cubicBezTo>
                <a:cubicBezTo>
                  <a:pt x="3471" y="4755"/>
                  <a:pt x="3455" y="4853"/>
                  <a:pt x="3455" y="5050"/>
                </a:cubicBezTo>
                <a:cubicBezTo>
                  <a:pt x="3455" y="5056"/>
                  <a:pt x="3455" y="5058"/>
                  <a:pt x="3455" y="5063"/>
                </a:cubicBezTo>
                <a:cubicBezTo>
                  <a:pt x="3455" y="5077"/>
                  <a:pt x="3458" y="5089"/>
                  <a:pt x="3459" y="5103"/>
                </a:cubicBezTo>
                <a:cubicBezTo>
                  <a:pt x="3460" y="5261"/>
                  <a:pt x="3475" y="5406"/>
                  <a:pt x="3495" y="5553"/>
                </a:cubicBezTo>
                <a:cubicBezTo>
                  <a:pt x="3506" y="5629"/>
                  <a:pt x="3516" y="5706"/>
                  <a:pt x="3535" y="5784"/>
                </a:cubicBezTo>
                <a:cubicBezTo>
                  <a:pt x="3546" y="5834"/>
                  <a:pt x="3569" y="5892"/>
                  <a:pt x="3583" y="5945"/>
                </a:cubicBezTo>
                <a:cubicBezTo>
                  <a:pt x="3652" y="6176"/>
                  <a:pt x="3750" y="6426"/>
                  <a:pt x="3905" y="6751"/>
                </a:cubicBezTo>
                <a:cubicBezTo>
                  <a:pt x="3940" y="6824"/>
                  <a:pt x="3958" y="6873"/>
                  <a:pt x="3997" y="6954"/>
                </a:cubicBezTo>
                <a:cubicBezTo>
                  <a:pt x="4141" y="7241"/>
                  <a:pt x="4318" y="7574"/>
                  <a:pt x="4544" y="7991"/>
                </a:cubicBezTo>
                <a:cubicBezTo>
                  <a:pt x="4919" y="8682"/>
                  <a:pt x="5128" y="9076"/>
                  <a:pt x="5280" y="9390"/>
                </a:cubicBezTo>
                <a:lnTo>
                  <a:pt x="5485" y="9770"/>
                </a:lnTo>
                <a:lnTo>
                  <a:pt x="5490" y="9830"/>
                </a:lnTo>
                <a:lnTo>
                  <a:pt x="5490" y="9845"/>
                </a:lnTo>
                <a:lnTo>
                  <a:pt x="5490" y="9905"/>
                </a:lnTo>
                <a:cubicBezTo>
                  <a:pt x="5531" y="10044"/>
                  <a:pt x="5552" y="10178"/>
                  <a:pt x="5566" y="10322"/>
                </a:cubicBezTo>
                <a:cubicBezTo>
                  <a:pt x="5624" y="10604"/>
                  <a:pt x="5646" y="10861"/>
                  <a:pt x="5602" y="11101"/>
                </a:cubicBezTo>
                <a:lnTo>
                  <a:pt x="5598" y="11121"/>
                </a:lnTo>
                <a:lnTo>
                  <a:pt x="5602" y="11442"/>
                </a:lnTo>
                <a:lnTo>
                  <a:pt x="8297" y="12266"/>
                </a:lnTo>
                <a:cubicBezTo>
                  <a:pt x="8809" y="12423"/>
                  <a:pt x="9350" y="12598"/>
                  <a:pt x="9885" y="12768"/>
                </a:cubicBezTo>
                <a:cubicBezTo>
                  <a:pt x="9976" y="12797"/>
                  <a:pt x="10091" y="12833"/>
                  <a:pt x="10179" y="12861"/>
                </a:cubicBezTo>
                <a:cubicBezTo>
                  <a:pt x="11078" y="13150"/>
                  <a:pt x="11905" y="13421"/>
                  <a:pt x="12346" y="13580"/>
                </a:cubicBezTo>
                <a:lnTo>
                  <a:pt x="13698" y="14064"/>
                </a:lnTo>
                <a:cubicBezTo>
                  <a:pt x="13703" y="14063"/>
                  <a:pt x="13787" y="14003"/>
                  <a:pt x="13802" y="13994"/>
                </a:cubicBezTo>
                <a:lnTo>
                  <a:pt x="14168" y="13723"/>
                </a:lnTo>
                <a:cubicBezTo>
                  <a:pt x="14509" y="13469"/>
                  <a:pt x="14991" y="13162"/>
                  <a:pt x="15439" y="12899"/>
                </a:cubicBezTo>
                <a:cubicBezTo>
                  <a:pt x="15470" y="12880"/>
                  <a:pt x="15505" y="12857"/>
                  <a:pt x="15536" y="12839"/>
                </a:cubicBezTo>
                <a:cubicBezTo>
                  <a:pt x="15749" y="12713"/>
                  <a:pt x="15941" y="12612"/>
                  <a:pt x="16115" y="12527"/>
                </a:cubicBezTo>
                <a:cubicBezTo>
                  <a:pt x="16232" y="12468"/>
                  <a:pt x="16302" y="12440"/>
                  <a:pt x="16384" y="12407"/>
                </a:cubicBezTo>
                <a:cubicBezTo>
                  <a:pt x="16419" y="12393"/>
                  <a:pt x="16461" y="12377"/>
                  <a:pt x="16493" y="12367"/>
                </a:cubicBezTo>
                <a:cubicBezTo>
                  <a:pt x="16516" y="12359"/>
                  <a:pt x="16565" y="12332"/>
                  <a:pt x="16581" y="12329"/>
                </a:cubicBezTo>
                <a:cubicBezTo>
                  <a:pt x="16594" y="12327"/>
                  <a:pt x="16623" y="12333"/>
                  <a:pt x="16637" y="12331"/>
                </a:cubicBezTo>
                <a:cubicBezTo>
                  <a:pt x="16672" y="12325"/>
                  <a:pt x="16720" y="12306"/>
                  <a:pt x="16746" y="12306"/>
                </a:cubicBezTo>
                <a:cubicBezTo>
                  <a:pt x="16760" y="12306"/>
                  <a:pt x="16915" y="12338"/>
                  <a:pt x="16955" y="12344"/>
                </a:cubicBezTo>
                <a:cubicBezTo>
                  <a:pt x="17158" y="12368"/>
                  <a:pt x="17416" y="12413"/>
                  <a:pt x="17784" y="12495"/>
                </a:cubicBezTo>
                <a:cubicBezTo>
                  <a:pt x="17846" y="12507"/>
                  <a:pt x="17853" y="12507"/>
                  <a:pt x="17916" y="12520"/>
                </a:cubicBezTo>
                <a:cubicBezTo>
                  <a:pt x="17955" y="12528"/>
                  <a:pt x="17983" y="12532"/>
                  <a:pt x="18021" y="12540"/>
                </a:cubicBezTo>
                <a:cubicBezTo>
                  <a:pt x="18267" y="12590"/>
                  <a:pt x="18500" y="12633"/>
                  <a:pt x="18705" y="12663"/>
                </a:cubicBezTo>
                <a:cubicBezTo>
                  <a:pt x="18947" y="12692"/>
                  <a:pt x="19171" y="12703"/>
                  <a:pt x="19457" y="12703"/>
                </a:cubicBezTo>
                <a:cubicBezTo>
                  <a:pt x="19886" y="12703"/>
                  <a:pt x="20196" y="12674"/>
                  <a:pt x="20438" y="12603"/>
                </a:cubicBezTo>
                <a:cubicBezTo>
                  <a:pt x="20480" y="12590"/>
                  <a:pt x="20502" y="12575"/>
                  <a:pt x="20538" y="12562"/>
                </a:cubicBezTo>
                <a:cubicBezTo>
                  <a:pt x="20740" y="12486"/>
                  <a:pt x="20894" y="12377"/>
                  <a:pt x="21017" y="12216"/>
                </a:cubicBezTo>
                <a:cubicBezTo>
                  <a:pt x="21288" y="11860"/>
                  <a:pt x="21529" y="10492"/>
                  <a:pt x="21548" y="9220"/>
                </a:cubicBezTo>
                <a:cubicBezTo>
                  <a:pt x="21553" y="8721"/>
                  <a:pt x="21549" y="8495"/>
                  <a:pt x="21528" y="8300"/>
                </a:cubicBezTo>
                <a:cubicBezTo>
                  <a:pt x="21516" y="8196"/>
                  <a:pt x="21502" y="8094"/>
                  <a:pt x="21475" y="8024"/>
                </a:cubicBezTo>
                <a:cubicBezTo>
                  <a:pt x="21472" y="8018"/>
                  <a:pt x="21475" y="8011"/>
                  <a:pt x="21471" y="8004"/>
                </a:cubicBezTo>
                <a:cubicBezTo>
                  <a:pt x="21437" y="7933"/>
                  <a:pt x="21390" y="7852"/>
                  <a:pt x="21335" y="7760"/>
                </a:cubicBezTo>
                <a:cubicBezTo>
                  <a:pt x="21318" y="7737"/>
                  <a:pt x="21306" y="7721"/>
                  <a:pt x="21286" y="7695"/>
                </a:cubicBezTo>
                <a:cubicBezTo>
                  <a:pt x="21156" y="7520"/>
                  <a:pt x="21090" y="7416"/>
                  <a:pt x="21057" y="7261"/>
                </a:cubicBezTo>
                <a:cubicBezTo>
                  <a:pt x="21037" y="7188"/>
                  <a:pt x="21048" y="7051"/>
                  <a:pt x="21049" y="6949"/>
                </a:cubicBezTo>
                <a:cubicBezTo>
                  <a:pt x="21045" y="6824"/>
                  <a:pt x="21031" y="6747"/>
                  <a:pt x="21037" y="6532"/>
                </a:cubicBezTo>
                <a:cubicBezTo>
                  <a:pt x="21045" y="6223"/>
                  <a:pt x="21035" y="6030"/>
                  <a:pt x="21009" y="5839"/>
                </a:cubicBezTo>
                <a:cubicBezTo>
                  <a:pt x="20975" y="5675"/>
                  <a:pt x="20936" y="5513"/>
                  <a:pt x="20852" y="5264"/>
                </a:cubicBezTo>
                <a:cubicBezTo>
                  <a:pt x="20760" y="4990"/>
                  <a:pt x="20701" y="4797"/>
                  <a:pt x="20659" y="4646"/>
                </a:cubicBezTo>
                <a:cubicBezTo>
                  <a:pt x="20643" y="4589"/>
                  <a:pt x="20606" y="4505"/>
                  <a:pt x="20595" y="4458"/>
                </a:cubicBezTo>
                <a:cubicBezTo>
                  <a:pt x="20585" y="4434"/>
                  <a:pt x="20581" y="4417"/>
                  <a:pt x="20571" y="4392"/>
                </a:cubicBezTo>
                <a:cubicBezTo>
                  <a:pt x="20569" y="4388"/>
                  <a:pt x="20571" y="4384"/>
                  <a:pt x="20571" y="4380"/>
                </a:cubicBezTo>
                <a:cubicBezTo>
                  <a:pt x="20570" y="4378"/>
                  <a:pt x="20571" y="4379"/>
                  <a:pt x="20571" y="4377"/>
                </a:cubicBezTo>
                <a:cubicBezTo>
                  <a:pt x="20570" y="4375"/>
                  <a:pt x="20572" y="4372"/>
                  <a:pt x="20571" y="4370"/>
                </a:cubicBezTo>
                <a:cubicBezTo>
                  <a:pt x="20567" y="4357"/>
                  <a:pt x="20530" y="4277"/>
                  <a:pt x="20530" y="4274"/>
                </a:cubicBezTo>
                <a:cubicBezTo>
                  <a:pt x="20530" y="4272"/>
                  <a:pt x="20559" y="4264"/>
                  <a:pt x="20579" y="4257"/>
                </a:cubicBezTo>
                <a:cubicBezTo>
                  <a:pt x="20582" y="4253"/>
                  <a:pt x="20593" y="4250"/>
                  <a:pt x="20599" y="4247"/>
                </a:cubicBezTo>
                <a:cubicBezTo>
                  <a:pt x="20654" y="4199"/>
                  <a:pt x="20797" y="4132"/>
                  <a:pt x="20961" y="4084"/>
                </a:cubicBezTo>
                <a:cubicBezTo>
                  <a:pt x="21025" y="4064"/>
                  <a:pt x="21079" y="4039"/>
                  <a:pt x="21134" y="4013"/>
                </a:cubicBezTo>
                <a:cubicBezTo>
                  <a:pt x="21153" y="4003"/>
                  <a:pt x="21175" y="3996"/>
                  <a:pt x="21194" y="3986"/>
                </a:cubicBezTo>
                <a:cubicBezTo>
                  <a:pt x="21250" y="3954"/>
                  <a:pt x="21302" y="3919"/>
                  <a:pt x="21347" y="3880"/>
                </a:cubicBezTo>
                <a:cubicBezTo>
                  <a:pt x="21360" y="3868"/>
                  <a:pt x="21371" y="3855"/>
                  <a:pt x="21383" y="3842"/>
                </a:cubicBezTo>
                <a:cubicBezTo>
                  <a:pt x="21437" y="3788"/>
                  <a:pt x="21481" y="3726"/>
                  <a:pt x="21516" y="3659"/>
                </a:cubicBezTo>
                <a:cubicBezTo>
                  <a:pt x="21543" y="3599"/>
                  <a:pt x="21568" y="3539"/>
                  <a:pt x="21580" y="3466"/>
                </a:cubicBezTo>
                <a:cubicBezTo>
                  <a:pt x="21581" y="3463"/>
                  <a:pt x="21584" y="3461"/>
                  <a:pt x="21584" y="3458"/>
                </a:cubicBezTo>
                <a:cubicBezTo>
                  <a:pt x="21584" y="3456"/>
                  <a:pt x="21584" y="3452"/>
                  <a:pt x="21584" y="3451"/>
                </a:cubicBezTo>
                <a:cubicBezTo>
                  <a:pt x="21600" y="3329"/>
                  <a:pt x="21595" y="3193"/>
                  <a:pt x="21576" y="3056"/>
                </a:cubicBezTo>
                <a:cubicBezTo>
                  <a:pt x="21574" y="3041"/>
                  <a:pt x="21567" y="3027"/>
                  <a:pt x="21564" y="3011"/>
                </a:cubicBezTo>
                <a:cubicBezTo>
                  <a:pt x="21535" y="2874"/>
                  <a:pt x="21491" y="2731"/>
                  <a:pt x="21415" y="2577"/>
                </a:cubicBezTo>
                <a:cubicBezTo>
                  <a:pt x="21365" y="2476"/>
                  <a:pt x="21312" y="2380"/>
                  <a:pt x="21246" y="2285"/>
                </a:cubicBezTo>
                <a:cubicBezTo>
                  <a:pt x="21245" y="2284"/>
                  <a:pt x="21243" y="2282"/>
                  <a:pt x="21242" y="2280"/>
                </a:cubicBezTo>
                <a:cubicBezTo>
                  <a:pt x="21242" y="2280"/>
                  <a:pt x="21243" y="2278"/>
                  <a:pt x="21242" y="2278"/>
                </a:cubicBezTo>
                <a:cubicBezTo>
                  <a:pt x="21180" y="2187"/>
                  <a:pt x="21106" y="2099"/>
                  <a:pt x="21029" y="2014"/>
                </a:cubicBezTo>
                <a:cubicBezTo>
                  <a:pt x="20928" y="1907"/>
                  <a:pt x="20821" y="1801"/>
                  <a:pt x="20695" y="1700"/>
                </a:cubicBezTo>
                <a:cubicBezTo>
                  <a:pt x="20675" y="1683"/>
                  <a:pt x="20652" y="1667"/>
                  <a:pt x="20631" y="1650"/>
                </a:cubicBezTo>
                <a:cubicBezTo>
                  <a:pt x="20475" y="1530"/>
                  <a:pt x="20306" y="1416"/>
                  <a:pt x="20116" y="1306"/>
                </a:cubicBezTo>
                <a:cubicBezTo>
                  <a:pt x="20088" y="1289"/>
                  <a:pt x="20061" y="1272"/>
                  <a:pt x="20032" y="1256"/>
                </a:cubicBezTo>
                <a:cubicBezTo>
                  <a:pt x="19830" y="1143"/>
                  <a:pt x="19607" y="1038"/>
                  <a:pt x="19372" y="939"/>
                </a:cubicBezTo>
                <a:cubicBezTo>
                  <a:pt x="19346" y="928"/>
                  <a:pt x="19323" y="915"/>
                  <a:pt x="19296" y="904"/>
                </a:cubicBezTo>
                <a:cubicBezTo>
                  <a:pt x="19105" y="825"/>
                  <a:pt x="18895" y="755"/>
                  <a:pt x="18684" y="685"/>
                </a:cubicBezTo>
                <a:cubicBezTo>
                  <a:pt x="18590" y="656"/>
                  <a:pt x="18505" y="623"/>
                  <a:pt x="18407" y="595"/>
                </a:cubicBezTo>
                <a:cubicBezTo>
                  <a:pt x="17052" y="209"/>
                  <a:pt x="15305" y="3"/>
                  <a:pt x="13239" y="0"/>
                </a:cubicBezTo>
                <a:close/>
                <a:moveTo>
                  <a:pt x="13396" y="520"/>
                </a:moveTo>
                <a:cubicBezTo>
                  <a:pt x="13716" y="522"/>
                  <a:pt x="14033" y="532"/>
                  <a:pt x="14349" y="550"/>
                </a:cubicBezTo>
                <a:cubicBezTo>
                  <a:pt x="14796" y="569"/>
                  <a:pt x="15235" y="601"/>
                  <a:pt x="15660" y="645"/>
                </a:cubicBezTo>
                <a:cubicBezTo>
                  <a:pt x="15674" y="646"/>
                  <a:pt x="15692" y="649"/>
                  <a:pt x="15704" y="650"/>
                </a:cubicBezTo>
                <a:cubicBezTo>
                  <a:pt x="15771" y="658"/>
                  <a:pt x="15842" y="669"/>
                  <a:pt x="15910" y="678"/>
                </a:cubicBezTo>
                <a:cubicBezTo>
                  <a:pt x="15935" y="681"/>
                  <a:pt x="15958" y="687"/>
                  <a:pt x="15982" y="690"/>
                </a:cubicBezTo>
                <a:cubicBezTo>
                  <a:pt x="16614" y="768"/>
                  <a:pt x="17218" y="866"/>
                  <a:pt x="17739" y="1002"/>
                </a:cubicBezTo>
                <a:cubicBezTo>
                  <a:pt x="17875" y="1037"/>
                  <a:pt x="18000" y="1081"/>
                  <a:pt x="18129" y="1122"/>
                </a:cubicBezTo>
                <a:cubicBezTo>
                  <a:pt x="18141" y="1125"/>
                  <a:pt x="18156" y="1127"/>
                  <a:pt x="18166" y="1130"/>
                </a:cubicBezTo>
                <a:cubicBezTo>
                  <a:pt x="18181" y="1135"/>
                  <a:pt x="18195" y="1140"/>
                  <a:pt x="18210" y="1145"/>
                </a:cubicBezTo>
                <a:cubicBezTo>
                  <a:pt x="18311" y="1178"/>
                  <a:pt x="18411" y="1211"/>
                  <a:pt x="18508" y="1248"/>
                </a:cubicBezTo>
                <a:cubicBezTo>
                  <a:pt x="18566" y="1267"/>
                  <a:pt x="18633" y="1287"/>
                  <a:pt x="18680" y="1306"/>
                </a:cubicBezTo>
                <a:cubicBezTo>
                  <a:pt x="18768" y="1341"/>
                  <a:pt x="18850" y="1382"/>
                  <a:pt x="18934" y="1421"/>
                </a:cubicBezTo>
                <a:cubicBezTo>
                  <a:pt x="18970" y="1438"/>
                  <a:pt x="19011" y="1454"/>
                  <a:pt x="19046" y="1472"/>
                </a:cubicBezTo>
                <a:cubicBezTo>
                  <a:pt x="19065" y="1481"/>
                  <a:pt x="19084" y="1487"/>
                  <a:pt x="19103" y="1497"/>
                </a:cubicBezTo>
                <a:cubicBezTo>
                  <a:pt x="19197" y="1543"/>
                  <a:pt x="19281" y="1593"/>
                  <a:pt x="19368" y="1642"/>
                </a:cubicBezTo>
                <a:cubicBezTo>
                  <a:pt x="19404" y="1662"/>
                  <a:pt x="19438" y="1682"/>
                  <a:pt x="19473" y="1703"/>
                </a:cubicBezTo>
                <a:cubicBezTo>
                  <a:pt x="19584" y="1768"/>
                  <a:pt x="19685" y="1836"/>
                  <a:pt x="19782" y="1906"/>
                </a:cubicBezTo>
                <a:cubicBezTo>
                  <a:pt x="19832" y="1941"/>
                  <a:pt x="19885" y="1976"/>
                  <a:pt x="19931" y="2012"/>
                </a:cubicBezTo>
                <a:cubicBezTo>
                  <a:pt x="19988" y="2056"/>
                  <a:pt x="20037" y="2101"/>
                  <a:pt x="20088" y="2147"/>
                </a:cubicBezTo>
                <a:cubicBezTo>
                  <a:pt x="20180" y="2227"/>
                  <a:pt x="20264" y="2308"/>
                  <a:pt x="20337" y="2391"/>
                </a:cubicBezTo>
                <a:cubicBezTo>
                  <a:pt x="20545" y="2624"/>
                  <a:pt x="20669" y="2862"/>
                  <a:pt x="20703" y="3096"/>
                </a:cubicBezTo>
                <a:cubicBezTo>
                  <a:pt x="20704" y="3102"/>
                  <a:pt x="20706" y="3108"/>
                  <a:pt x="20707" y="3114"/>
                </a:cubicBezTo>
                <a:cubicBezTo>
                  <a:pt x="20713" y="3150"/>
                  <a:pt x="20727" y="3187"/>
                  <a:pt x="20727" y="3222"/>
                </a:cubicBezTo>
                <a:cubicBezTo>
                  <a:pt x="20727" y="3259"/>
                  <a:pt x="20715" y="3282"/>
                  <a:pt x="20711" y="3312"/>
                </a:cubicBezTo>
                <a:cubicBezTo>
                  <a:pt x="20709" y="3351"/>
                  <a:pt x="20705" y="3391"/>
                  <a:pt x="20695" y="3420"/>
                </a:cubicBezTo>
                <a:cubicBezTo>
                  <a:pt x="20672" y="3484"/>
                  <a:pt x="20634" y="3531"/>
                  <a:pt x="20567" y="3561"/>
                </a:cubicBezTo>
                <a:cubicBezTo>
                  <a:pt x="20540" y="3573"/>
                  <a:pt x="20493" y="3574"/>
                  <a:pt x="20458" y="3581"/>
                </a:cubicBezTo>
                <a:cubicBezTo>
                  <a:pt x="20410" y="3592"/>
                  <a:pt x="20368" y="3608"/>
                  <a:pt x="20301" y="3611"/>
                </a:cubicBezTo>
                <a:cubicBezTo>
                  <a:pt x="20292" y="3612"/>
                  <a:pt x="20274" y="3609"/>
                  <a:pt x="20265" y="3609"/>
                </a:cubicBezTo>
                <a:cubicBezTo>
                  <a:pt x="20167" y="3612"/>
                  <a:pt x="20060" y="3613"/>
                  <a:pt x="19915" y="3604"/>
                </a:cubicBezTo>
                <a:lnTo>
                  <a:pt x="19340" y="3564"/>
                </a:lnTo>
                <a:lnTo>
                  <a:pt x="19404" y="3802"/>
                </a:lnTo>
                <a:cubicBezTo>
                  <a:pt x="19407" y="3812"/>
                  <a:pt x="19402" y="3818"/>
                  <a:pt x="19404" y="3827"/>
                </a:cubicBezTo>
                <a:cubicBezTo>
                  <a:pt x="19446" y="3923"/>
                  <a:pt x="19457" y="3992"/>
                  <a:pt x="19412" y="4026"/>
                </a:cubicBezTo>
                <a:cubicBezTo>
                  <a:pt x="19415" y="4034"/>
                  <a:pt x="19418" y="4041"/>
                  <a:pt x="19416" y="4043"/>
                </a:cubicBezTo>
                <a:cubicBezTo>
                  <a:pt x="19415" y="4045"/>
                  <a:pt x="19396" y="4045"/>
                  <a:pt x="19392" y="4046"/>
                </a:cubicBezTo>
                <a:cubicBezTo>
                  <a:pt x="19387" y="4053"/>
                  <a:pt x="19388" y="4071"/>
                  <a:pt x="19380" y="4073"/>
                </a:cubicBezTo>
                <a:cubicBezTo>
                  <a:pt x="19331" y="4092"/>
                  <a:pt x="19074" y="4068"/>
                  <a:pt x="18809" y="4016"/>
                </a:cubicBezTo>
                <a:cubicBezTo>
                  <a:pt x="18385" y="3932"/>
                  <a:pt x="18079" y="3949"/>
                  <a:pt x="17900" y="4048"/>
                </a:cubicBezTo>
                <a:cubicBezTo>
                  <a:pt x="17880" y="4059"/>
                  <a:pt x="17865" y="4071"/>
                  <a:pt x="17848" y="4084"/>
                </a:cubicBezTo>
                <a:cubicBezTo>
                  <a:pt x="17839" y="4092"/>
                  <a:pt x="17829" y="4102"/>
                  <a:pt x="17820" y="4111"/>
                </a:cubicBezTo>
                <a:cubicBezTo>
                  <a:pt x="17797" y="4133"/>
                  <a:pt x="17783" y="4160"/>
                  <a:pt x="17768" y="4187"/>
                </a:cubicBezTo>
                <a:cubicBezTo>
                  <a:pt x="17721" y="4259"/>
                  <a:pt x="17679" y="4340"/>
                  <a:pt x="17651" y="4450"/>
                </a:cubicBezTo>
                <a:cubicBezTo>
                  <a:pt x="17644" y="4476"/>
                  <a:pt x="17624" y="4502"/>
                  <a:pt x="17615" y="4528"/>
                </a:cubicBezTo>
                <a:cubicBezTo>
                  <a:pt x="17600" y="4560"/>
                  <a:pt x="17583" y="4602"/>
                  <a:pt x="17566" y="4631"/>
                </a:cubicBezTo>
                <a:cubicBezTo>
                  <a:pt x="17520" y="4715"/>
                  <a:pt x="17456" y="4798"/>
                  <a:pt x="17369" y="4882"/>
                </a:cubicBezTo>
                <a:cubicBezTo>
                  <a:pt x="17366" y="4885"/>
                  <a:pt x="17364" y="4889"/>
                  <a:pt x="17361" y="4892"/>
                </a:cubicBezTo>
                <a:cubicBezTo>
                  <a:pt x="17360" y="4893"/>
                  <a:pt x="17363" y="4896"/>
                  <a:pt x="17361" y="4897"/>
                </a:cubicBezTo>
                <a:cubicBezTo>
                  <a:pt x="17306" y="4950"/>
                  <a:pt x="17232" y="5003"/>
                  <a:pt x="17160" y="5058"/>
                </a:cubicBezTo>
                <a:cubicBezTo>
                  <a:pt x="17148" y="5068"/>
                  <a:pt x="17139" y="5078"/>
                  <a:pt x="17124" y="5088"/>
                </a:cubicBezTo>
                <a:cubicBezTo>
                  <a:pt x="17119" y="5092"/>
                  <a:pt x="17113" y="5092"/>
                  <a:pt x="17108" y="5096"/>
                </a:cubicBezTo>
                <a:cubicBezTo>
                  <a:pt x="16986" y="5184"/>
                  <a:pt x="16839" y="5278"/>
                  <a:pt x="16670" y="5374"/>
                </a:cubicBezTo>
                <a:cubicBezTo>
                  <a:pt x="16662" y="5379"/>
                  <a:pt x="16661" y="5380"/>
                  <a:pt x="16654" y="5385"/>
                </a:cubicBezTo>
                <a:cubicBezTo>
                  <a:pt x="16052" y="5754"/>
                  <a:pt x="15855" y="5904"/>
                  <a:pt x="15721" y="6279"/>
                </a:cubicBezTo>
                <a:cubicBezTo>
                  <a:pt x="15668" y="6450"/>
                  <a:pt x="15614" y="6659"/>
                  <a:pt x="15556" y="6899"/>
                </a:cubicBezTo>
                <a:cubicBezTo>
                  <a:pt x="15551" y="6922"/>
                  <a:pt x="15545" y="6932"/>
                  <a:pt x="15540" y="6957"/>
                </a:cubicBezTo>
                <a:cubicBezTo>
                  <a:pt x="15475" y="7259"/>
                  <a:pt x="15390" y="7632"/>
                  <a:pt x="15355" y="7783"/>
                </a:cubicBezTo>
                <a:lnTo>
                  <a:pt x="15290" y="8057"/>
                </a:lnTo>
                <a:lnTo>
                  <a:pt x="15286" y="8057"/>
                </a:lnTo>
                <a:lnTo>
                  <a:pt x="14727" y="8077"/>
                </a:lnTo>
                <a:cubicBezTo>
                  <a:pt x="14466" y="8085"/>
                  <a:pt x="14325" y="8093"/>
                  <a:pt x="14229" y="8057"/>
                </a:cubicBezTo>
                <a:lnTo>
                  <a:pt x="14128" y="8057"/>
                </a:lnTo>
                <a:lnTo>
                  <a:pt x="14120" y="8057"/>
                </a:lnTo>
                <a:lnTo>
                  <a:pt x="14072" y="7873"/>
                </a:lnTo>
                <a:lnTo>
                  <a:pt x="14068" y="7863"/>
                </a:lnTo>
                <a:cubicBezTo>
                  <a:pt x="14065" y="7856"/>
                  <a:pt x="14062" y="7841"/>
                  <a:pt x="14060" y="7833"/>
                </a:cubicBezTo>
                <a:cubicBezTo>
                  <a:pt x="14024" y="7739"/>
                  <a:pt x="13986" y="7621"/>
                  <a:pt x="13935" y="7436"/>
                </a:cubicBezTo>
                <a:cubicBezTo>
                  <a:pt x="13934" y="7434"/>
                  <a:pt x="13936" y="7432"/>
                  <a:pt x="13935" y="7429"/>
                </a:cubicBezTo>
                <a:cubicBezTo>
                  <a:pt x="13929" y="7406"/>
                  <a:pt x="13918" y="7386"/>
                  <a:pt x="13911" y="7364"/>
                </a:cubicBezTo>
                <a:cubicBezTo>
                  <a:pt x="13875" y="7252"/>
                  <a:pt x="13831" y="7143"/>
                  <a:pt x="13782" y="7042"/>
                </a:cubicBezTo>
                <a:cubicBezTo>
                  <a:pt x="13781" y="7040"/>
                  <a:pt x="13783" y="7039"/>
                  <a:pt x="13782" y="7037"/>
                </a:cubicBezTo>
                <a:cubicBezTo>
                  <a:pt x="13720" y="6913"/>
                  <a:pt x="13648" y="6801"/>
                  <a:pt x="13569" y="6701"/>
                </a:cubicBezTo>
                <a:cubicBezTo>
                  <a:pt x="13340" y="6408"/>
                  <a:pt x="13037" y="6222"/>
                  <a:pt x="12676" y="6130"/>
                </a:cubicBezTo>
                <a:cubicBezTo>
                  <a:pt x="12632" y="6121"/>
                  <a:pt x="12590" y="6112"/>
                  <a:pt x="12543" y="6105"/>
                </a:cubicBezTo>
                <a:cubicBezTo>
                  <a:pt x="12373" y="6083"/>
                  <a:pt x="12186" y="6081"/>
                  <a:pt x="12001" y="6088"/>
                </a:cubicBezTo>
                <a:cubicBezTo>
                  <a:pt x="11901" y="6093"/>
                  <a:pt x="11800" y="6104"/>
                  <a:pt x="11699" y="6118"/>
                </a:cubicBezTo>
                <a:cubicBezTo>
                  <a:pt x="11643" y="6124"/>
                  <a:pt x="11589" y="6131"/>
                  <a:pt x="11534" y="6140"/>
                </a:cubicBezTo>
                <a:cubicBezTo>
                  <a:pt x="11382" y="6167"/>
                  <a:pt x="11236" y="6206"/>
                  <a:pt x="11096" y="6248"/>
                </a:cubicBezTo>
                <a:cubicBezTo>
                  <a:pt x="11011" y="6276"/>
                  <a:pt x="10930" y="6308"/>
                  <a:pt x="10854" y="6341"/>
                </a:cubicBezTo>
                <a:cubicBezTo>
                  <a:pt x="10804" y="6362"/>
                  <a:pt x="10751" y="6379"/>
                  <a:pt x="10706" y="6402"/>
                </a:cubicBezTo>
                <a:cubicBezTo>
                  <a:pt x="10587" y="6463"/>
                  <a:pt x="10481" y="6531"/>
                  <a:pt x="10388" y="6605"/>
                </a:cubicBezTo>
                <a:cubicBezTo>
                  <a:pt x="10336" y="6651"/>
                  <a:pt x="10291" y="6701"/>
                  <a:pt x="10247" y="6748"/>
                </a:cubicBezTo>
                <a:cubicBezTo>
                  <a:pt x="10230" y="6766"/>
                  <a:pt x="10215" y="6785"/>
                  <a:pt x="10199" y="6804"/>
                </a:cubicBezTo>
                <a:cubicBezTo>
                  <a:pt x="10095" y="6929"/>
                  <a:pt x="10021" y="7056"/>
                  <a:pt x="9974" y="7188"/>
                </a:cubicBezTo>
                <a:cubicBezTo>
                  <a:pt x="9923" y="7350"/>
                  <a:pt x="9919" y="7520"/>
                  <a:pt x="9941" y="7685"/>
                </a:cubicBezTo>
                <a:cubicBezTo>
                  <a:pt x="9949" y="7725"/>
                  <a:pt x="9949" y="7766"/>
                  <a:pt x="9962" y="7806"/>
                </a:cubicBezTo>
                <a:cubicBezTo>
                  <a:pt x="9976" y="7851"/>
                  <a:pt x="10005" y="7894"/>
                  <a:pt x="10026" y="7939"/>
                </a:cubicBezTo>
                <a:cubicBezTo>
                  <a:pt x="10057" y="8002"/>
                  <a:pt x="10082" y="8068"/>
                  <a:pt x="10126" y="8130"/>
                </a:cubicBezTo>
                <a:cubicBezTo>
                  <a:pt x="10195" y="8223"/>
                  <a:pt x="10280" y="8311"/>
                  <a:pt x="10384" y="8396"/>
                </a:cubicBezTo>
                <a:cubicBezTo>
                  <a:pt x="10458" y="8456"/>
                  <a:pt x="10500" y="8504"/>
                  <a:pt x="10561" y="8559"/>
                </a:cubicBezTo>
                <a:cubicBezTo>
                  <a:pt x="10630" y="8605"/>
                  <a:pt x="10697" y="8669"/>
                  <a:pt x="10762" y="8745"/>
                </a:cubicBezTo>
                <a:cubicBezTo>
                  <a:pt x="10783" y="8768"/>
                  <a:pt x="10799" y="8793"/>
                  <a:pt x="10818" y="8815"/>
                </a:cubicBezTo>
                <a:cubicBezTo>
                  <a:pt x="10849" y="8857"/>
                  <a:pt x="10872" y="8897"/>
                  <a:pt x="10899" y="8941"/>
                </a:cubicBezTo>
                <a:cubicBezTo>
                  <a:pt x="10910" y="8958"/>
                  <a:pt x="10909" y="8974"/>
                  <a:pt x="10919" y="8991"/>
                </a:cubicBezTo>
                <a:cubicBezTo>
                  <a:pt x="10961" y="9066"/>
                  <a:pt x="10994" y="9139"/>
                  <a:pt x="11007" y="9210"/>
                </a:cubicBezTo>
                <a:cubicBezTo>
                  <a:pt x="11009" y="9220"/>
                  <a:pt x="11018" y="9232"/>
                  <a:pt x="11019" y="9242"/>
                </a:cubicBezTo>
                <a:cubicBezTo>
                  <a:pt x="11022" y="9261"/>
                  <a:pt x="11035" y="9285"/>
                  <a:pt x="11035" y="9303"/>
                </a:cubicBezTo>
                <a:cubicBezTo>
                  <a:pt x="11035" y="9310"/>
                  <a:pt x="11027" y="9315"/>
                  <a:pt x="11027" y="9323"/>
                </a:cubicBezTo>
                <a:cubicBezTo>
                  <a:pt x="11027" y="9340"/>
                  <a:pt x="11018" y="9358"/>
                  <a:pt x="11015" y="9375"/>
                </a:cubicBezTo>
                <a:cubicBezTo>
                  <a:pt x="11011" y="9409"/>
                  <a:pt x="11002" y="9445"/>
                  <a:pt x="10991" y="9478"/>
                </a:cubicBezTo>
                <a:cubicBezTo>
                  <a:pt x="10987" y="9490"/>
                  <a:pt x="10987" y="9500"/>
                  <a:pt x="10983" y="9511"/>
                </a:cubicBezTo>
                <a:cubicBezTo>
                  <a:pt x="10974" y="9532"/>
                  <a:pt x="10971" y="9555"/>
                  <a:pt x="10959" y="9576"/>
                </a:cubicBezTo>
                <a:cubicBezTo>
                  <a:pt x="10939" y="9618"/>
                  <a:pt x="10932" y="9658"/>
                  <a:pt x="10903" y="9702"/>
                </a:cubicBezTo>
                <a:cubicBezTo>
                  <a:pt x="10900" y="9706"/>
                  <a:pt x="10880" y="9719"/>
                  <a:pt x="10870" y="9727"/>
                </a:cubicBezTo>
                <a:cubicBezTo>
                  <a:pt x="10838" y="9754"/>
                  <a:pt x="10791" y="9792"/>
                  <a:pt x="10762" y="9817"/>
                </a:cubicBezTo>
                <a:cubicBezTo>
                  <a:pt x="10745" y="9833"/>
                  <a:pt x="10716" y="9851"/>
                  <a:pt x="10698" y="9868"/>
                </a:cubicBezTo>
                <a:cubicBezTo>
                  <a:pt x="10683" y="9880"/>
                  <a:pt x="10666" y="9894"/>
                  <a:pt x="10649" y="9908"/>
                </a:cubicBezTo>
                <a:cubicBezTo>
                  <a:pt x="10567" y="9974"/>
                  <a:pt x="10518" y="10021"/>
                  <a:pt x="10392" y="10111"/>
                </a:cubicBezTo>
                <a:cubicBezTo>
                  <a:pt x="10264" y="10204"/>
                  <a:pt x="10088" y="10316"/>
                  <a:pt x="9909" y="10433"/>
                </a:cubicBezTo>
                <a:cubicBezTo>
                  <a:pt x="9818" y="10493"/>
                  <a:pt x="9751" y="10546"/>
                  <a:pt x="9656" y="10606"/>
                </a:cubicBezTo>
                <a:cubicBezTo>
                  <a:pt x="9644" y="10613"/>
                  <a:pt x="9632" y="10619"/>
                  <a:pt x="9620" y="10626"/>
                </a:cubicBezTo>
                <a:cubicBezTo>
                  <a:pt x="9391" y="10770"/>
                  <a:pt x="9299" y="10814"/>
                  <a:pt x="9093" y="10938"/>
                </a:cubicBezTo>
                <a:cubicBezTo>
                  <a:pt x="8761" y="11136"/>
                  <a:pt x="8346" y="11393"/>
                  <a:pt x="8248" y="11435"/>
                </a:cubicBezTo>
                <a:lnTo>
                  <a:pt x="7955" y="11560"/>
                </a:lnTo>
                <a:lnTo>
                  <a:pt x="7207" y="11324"/>
                </a:lnTo>
                <a:lnTo>
                  <a:pt x="7187" y="11319"/>
                </a:lnTo>
                <a:lnTo>
                  <a:pt x="6644" y="11148"/>
                </a:lnTo>
                <a:lnTo>
                  <a:pt x="6463" y="11091"/>
                </a:lnTo>
                <a:lnTo>
                  <a:pt x="6459" y="11091"/>
                </a:lnTo>
                <a:lnTo>
                  <a:pt x="6459" y="10995"/>
                </a:lnTo>
                <a:lnTo>
                  <a:pt x="6410" y="10370"/>
                </a:lnTo>
                <a:cubicBezTo>
                  <a:pt x="6388" y="10073"/>
                  <a:pt x="6360" y="9887"/>
                  <a:pt x="6290" y="9669"/>
                </a:cubicBezTo>
                <a:cubicBezTo>
                  <a:pt x="6279" y="9639"/>
                  <a:pt x="6264" y="9606"/>
                  <a:pt x="6254" y="9576"/>
                </a:cubicBezTo>
                <a:cubicBezTo>
                  <a:pt x="6218" y="9489"/>
                  <a:pt x="6167" y="9374"/>
                  <a:pt x="6117" y="9267"/>
                </a:cubicBezTo>
                <a:cubicBezTo>
                  <a:pt x="6002" y="9013"/>
                  <a:pt x="5866" y="8748"/>
                  <a:pt x="5558" y="8180"/>
                </a:cubicBezTo>
                <a:cubicBezTo>
                  <a:pt x="5550" y="8165"/>
                  <a:pt x="5550" y="8160"/>
                  <a:pt x="5542" y="8145"/>
                </a:cubicBezTo>
                <a:cubicBezTo>
                  <a:pt x="5515" y="8095"/>
                  <a:pt x="5502" y="8069"/>
                  <a:pt x="5473" y="8017"/>
                </a:cubicBezTo>
                <a:cubicBezTo>
                  <a:pt x="5126" y="7372"/>
                  <a:pt x="4898" y="6913"/>
                  <a:pt x="4717" y="6517"/>
                </a:cubicBezTo>
                <a:cubicBezTo>
                  <a:pt x="4712" y="6505"/>
                  <a:pt x="4699" y="6484"/>
                  <a:pt x="4693" y="6472"/>
                </a:cubicBezTo>
                <a:cubicBezTo>
                  <a:pt x="4679" y="6440"/>
                  <a:pt x="4666" y="6410"/>
                  <a:pt x="4653" y="6379"/>
                </a:cubicBezTo>
                <a:cubicBezTo>
                  <a:pt x="4649" y="6370"/>
                  <a:pt x="4649" y="6363"/>
                  <a:pt x="4645" y="6354"/>
                </a:cubicBezTo>
                <a:cubicBezTo>
                  <a:pt x="4558" y="6155"/>
                  <a:pt x="4481" y="5965"/>
                  <a:pt x="4432" y="5809"/>
                </a:cubicBezTo>
                <a:cubicBezTo>
                  <a:pt x="4430" y="5803"/>
                  <a:pt x="4430" y="5797"/>
                  <a:pt x="4428" y="5791"/>
                </a:cubicBezTo>
                <a:cubicBezTo>
                  <a:pt x="4426" y="5786"/>
                  <a:pt x="4425" y="5779"/>
                  <a:pt x="4424" y="5774"/>
                </a:cubicBezTo>
                <a:cubicBezTo>
                  <a:pt x="4421" y="5765"/>
                  <a:pt x="4418" y="5760"/>
                  <a:pt x="4416" y="5751"/>
                </a:cubicBezTo>
                <a:cubicBezTo>
                  <a:pt x="4370" y="5595"/>
                  <a:pt x="4329" y="5440"/>
                  <a:pt x="4315" y="5309"/>
                </a:cubicBezTo>
                <a:cubicBezTo>
                  <a:pt x="4293" y="5161"/>
                  <a:pt x="4296" y="5021"/>
                  <a:pt x="4307" y="4890"/>
                </a:cubicBezTo>
                <a:cubicBezTo>
                  <a:pt x="4311" y="4845"/>
                  <a:pt x="4303" y="4795"/>
                  <a:pt x="4311" y="4752"/>
                </a:cubicBezTo>
                <a:cubicBezTo>
                  <a:pt x="4311" y="4751"/>
                  <a:pt x="4311" y="4750"/>
                  <a:pt x="4311" y="4749"/>
                </a:cubicBezTo>
                <a:cubicBezTo>
                  <a:pt x="4314" y="4734"/>
                  <a:pt x="4321" y="4719"/>
                  <a:pt x="4323" y="4704"/>
                </a:cubicBezTo>
                <a:cubicBezTo>
                  <a:pt x="4346" y="4594"/>
                  <a:pt x="4380" y="4488"/>
                  <a:pt x="4424" y="4377"/>
                </a:cubicBezTo>
                <a:cubicBezTo>
                  <a:pt x="4429" y="4365"/>
                  <a:pt x="4435" y="4350"/>
                  <a:pt x="4440" y="4337"/>
                </a:cubicBezTo>
                <a:cubicBezTo>
                  <a:pt x="4441" y="4335"/>
                  <a:pt x="4443" y="4332"/>
                  <a:pt x="4444" y="4330"/>
                </a:cubicBezTo>
                <a:cubicBezTo>
                  <a:pt x="4470" y="4268"/>
                  <a:pt x="4497" y="4208"/>
                  <a:pt x="4528" y="4146"/>
                </a:cubicBezTo>
                <a:cubicBezTo>
                  <a:pt x="4547" y="4108"/>
                  <a:pt x="4560" y="4072"/>
                  <a:pt x="4581" y="4033"/>
                </a:cubicBezTo>
                <a:cubicBezTo>
                  <a:pt x="4597" y="4003"/>
                  <a:pt x="4618" y="3974"/>
                  <a:pt x="4637" y="3945"/>
                </a:cubicBezTo>
                <a:cubicBezTo>
                  <a:pt x="4818" y="3618"/>
                  <a:pt x="5071" y="3297"/>
                  <a:pt x="5381" y="2989"/>
                </a:cubicBezTo>
                <a:cubicBezTo>
                  <a:pt x="5428" y="2942"/>
                  <a:pt x="5464" y="2891"/>
                  <a:pt x="5514" y="2845"/>
                </a:cubicBezTo>
                <a:cubicBezTo>
                  <a:pt x="5533" y="2828"/>
                  <a:pt x="5559" y="2813"/>
                  <a:pt x="5578" y="2795"/>
                </a:cubicBezTo>
                <a:cubicBezTo>
                  <a:pt x="5639" y="2740"/>
                  <a:pt x="5702" y="2684"/>
                  <a:pt x="5767" y="2629"/>
                </a:cubicBezTo>
                <a:cubicBezTo>
                  <a:pt x="5816" y="2588"/>
                  <a:pt x="5859" y="2547"/>
                  <a:pt x="5912" y="2506"/>
                </a:cubicBezTo>
                <a:cubicBezTo>
                  <a:pt x="6002" y="2434"/>
                  <a:pt x="6100" y="2366"/>
                  <a:pt x="6197" y="2298"/>
                </a:cubicBezTo>
                <a:cubicBezTo>
                  <a:pt x="6228" y="2276"/>
                  <a:pt x="6255" y="2254"/>
                  <a:pt x="6286" y="2233"/>
                </a:cubicBezTo>
                <a:cubicBezTo>
                  <a:pt x="6291" y="2229"/>
                  <a:pt x="6297" y="2226"/>
                  <a:pt x="6302" y="2222"/>
                </a:cubicBezTo>
                <a:cubicBezTo>
                  <a:pt x="6308" y="2218"/>
                  <a:pt x="6311" y="2212"/>
                  <a:pt x="6318" y="2207"/>
                </a:cubicBezTo>
                <a:cubicBezTo>
                  <a:pt x="6328" y="2201"/>
                  <a:pt x="6340" y="2196"/>
                  <a:pt x="6350" y="2190"/>
                </a:cubicBezTo>
                <a:cubicBezTo>
                  <a:pt x="6363" y="2181"/>
                  <a:pt x="6377" y="2176"/>
                  <a:pt x="6390" y="2167"/>
                </a:cubicBezTo>
                <a:cubicBezTo>
                  <a:pt x="6637" y="2004"/>
                  <a:pt x="6901" y="1853"/>
                  <a:pt x="7179" y="1710"/>
                </a:cubicBezTo>
                <a:cubicBezTo>
                  <a:pt x="7213" y="1691"/>
                  <a:pt x="7248" y="1672"/>
                  <a:pt x="7283" y="1655"/>
                </a:cubicBezTo>
                <a:cubicBezTo>
                  <a:pt x="7313" y="1640"/>
                  <a:pt x="7349" y="1629"/>
                  <a:pt x="7380" y="1615"/>
                </a:cubicBezTo>
                <a:cubicBezTo>
                  <a:pt x="7783" y="1419"/>
                  <a:pt x="8206" y="1239"/>
                  <a:pt x="8659" y="1097"/>
                </a:cubicBezTo>
                <a:cubicBezTo>
                  <a:pt x="9085" y="964"/>
                  <a:pt x="9591" y="860"/>
                  <a:pt x="10130" y="773"/>
                </a:cubicBezTo>
                <a:cubicBezTo>
                  <a:pt x="10209" y="759"/>
                  <a:pt x="10284" y="741"/>
                  <a:pt x="10364" y="728"/>
                </a:cubicBezTo>
                <a:cubicBezTo>
                  <a:pt x="10378" y="726"/>
                  <a:pt x="10390" y="723"/>
                  <a:pt x="10404" y="721"/>
                </a:cubicBezTo>
                <a:cubicBezTo>
                  <a:pt x="10414" y="719"/>
                  <a:pt x="10426" y="717"/>
                  <a:pt x="10436" y="716"/>
                </a:cubicBezTo>
                <a:cubicBezTo>
                  <a:pt x="10556" y="696"/>
                  <a:pt x="10671" y="672"/>
                  <a:pt x="10794" y="655"/>
                </a:cubicBezTo>
                <a:cubicBezTo>
                  <a:pt x="10857" y="647"/>
                  <a:pt x="10966" y="643"/>
                  <a:pt x="11039" y="635"/>
                </a:cubicBezTo>
                <a:cubicBezTo>
                  <a:pt x="11782" y="551"/>
                  <a:pt x="12585" y="514"/>
                  <a:pt x="13396" y="520"/>
                </a:cubicBezTo>
                <a:close/>
                <a:moveTo>
                  <a:pt x="4653" y="12329"/>
                </a:moveTo>
                <a:cubicBezTo>
                  <a:pt x="4525" y="12387"/>
                  <a:pt x="3394" y="13787"/>
                  <a:pt x="2686" y="14732"/>
                </a:cubicBezTo>
                <a:cubicBezTo>
                  <a:pt x="2532" y="14938"/>
                  <a:pt x="2325" y="15206"/>
                  <a:pt x="2240" y="15328"/>
                </a:cubicBezTo>
                <a:cubicBezTo>
                  <a:pt x="2033" y="15635"/>
                  <a:pt x="1845" y="15955"/>
                  <a:pt x="1669" y="16300"/>
                </a:cubicBezTo>
                <a:cubicBezTo>
                  <a:pt x="1631" y="16378"/>
                  <a:pt x="1591" y="16452"/>
                  <a:pt x="1552" y="16536"/>
                </a:cubicBezTo>
                <a:cubicBezTo>
                  <a:pt x="1445" y="16760"/>
                  <a:pt x="1343" y="17043"/>
                  <a:pt x="1239" y="17302"/>
                </a:cubicBezTo>
                <a:cubicBezTo>
                  <a:pt x="1140" y="17546"/>
                  <a:pt x="1037" y="17777"/>
                  <a:pt x="945" y="18033"/>
                </a:cubicBezTo>
                <a:cubicBezTo>
                  <a:pt x="943" y="18037"/>
                  <a:pt x="943" y="18040"/>
                  <a:pt x="941" y="18045"/>
                </a:cubicBezTo>
                <a:cubicBezTo>
                  <a:pt x="750" y="18587"/>
                  <a:pt x="588" y="19101"/>
                  <a:pt x="467" y="19560"/>
                </a:cubicBezTo>
                <a:cubicBezTo>
                  <a:pt x="460" y="19583"/>
                  <a:pt x="457" y="19599"/>
                  <a:pt x="450" y="19622"/>
                </a:cubicBezTo>
                <a:cubicBezTo>
                  <a:pt x="332" y="20081"/>
                  <a:pt x="247" y="20499"/>
                  <a:pt x="209" y="20835"/>
                </a:cubicBezTo>
                <a:cubicBezTo>
                  <a:pt x="173" y="21157"/>
                  <a:pt x="102" y="21433"/>
                  <a:pt x="56" y="21451"/>
                </a:cubicBezTo>
                <a:cubicBezTo>
                  <a:pt x="24" y="21463"/>
                  <a:pt x="14" y="21490"/>
                  <a:pt x="0" y="21514"/>
                </a:cubicBezTo>
                <a:cubicBezTo>
                  <a:pt x="20" y="21525"/>
                  <a:pt x="65" y="21535"/>
                  <a:pt x="141" y="21544"/>
                </a:cubicBezTo>
                <a:cubicBezTo>
                  <a:pt x="366" y="21577"/>
                  <a:pt x="4064" y="21599"/>
                  <a:pt x="10167" y="21599"/>
                </a:cubicBezTo>
                <a:lnTo>
                  <a:pt x="10344" y="21599"/>
                </a:lnTo>
                <a:cubicBezTo>
                  <a:pt x="14564" y="21599"/>
                  <a:pt x="16584" y="21587"/>
                  <a:pt x="18089" y="21576"/>
                </a:cubicBezTo>
                <a:cubicBezTo>
                  <a:pt x="19218" y="21569"/>
                  <a:pt x="20029" y="21563"/>
                  <a:pt x="20249" y="21554"/>
                </a:cubicBezTo>
                <a:cubicBezTo>
                  <a:pt x="20256" y="21553"/>
                  <a:pt x="20283" y="21552"/>
                  <a:pt x="20289" y="21551"/>
                </a:cubicBezTo>
                <a:cubicBezTo>
                  <a:pt x="20430" y="21541"/>
                  <a:pt x="20465" y="21527"/>
                  <a:pt x="20478" y="21511"/>
                </a:cubicBezTo>
                <a:lnTo>
                  <a:pt x="20418" y="21368"/>
                </a:lnTo>
                <a:cubicBezTo>
                  <a:pt x="20280" y="21044"/>
                  <a:pt x="20135" y="20728"/>
                  <a:pt x="19983" y="20414"/>
                </a:cubicBezTo>
                <a:cubicBezTo>
                  <a:pt x="19679" y="19785"/>
                  <a:pt x="19346" y="19171"/>
                  <a:pt x="18966" y="18545"/>
                </a:cubicBezTo>
                <a:cubicBezTo>
                  <a:pt x="18853" y="18359"/>
                  <a:pt x="18725" y="18169"/>
                  <a:pt x="18604" y="17980"/>
                </a:cubicBezTo>
                <a:cubicBezTo>
                  <a:pt x="18467" y="17770"/>
                  <a:pt x="18328" y="17560"/>
                  <a:pt x="18178" y="17344"/>
                </a:cubicBezTo>
                <a:cubicBezTo>
                  <a:pt x="18011" y="17105"/>
                  <a:pt x="17804" y="16820"/>
                  <a:pt x="17562" y="16498"/>
                </a:cubicBezTo>
                <a:cubicBezTo>
                  <a:pt x="17464" y="16366"/>
                  <a:pt x="17369" y="16235"/>
                  <a:pt x="17265" y="16099"/>
                </a:cubicBezTo>
                <a:cubicBezTo>
                  <a:pt x="17078" y="15855"/>
                  <a:pt x="16925" y="15664"/>
                  <a:pt x="16754" y="15448"/>
                </a:cubicBezTo>
                <a:cubicBezTo>
                  <a:pt x="16547" y="15188"/>
                  <a:pt x="16324" y="14906"/>
                  <a:pt x="16219" y="14793"/>
                </a:cubicBezTo>
                <a:cubicBezTo>
                  <a:pt x="16173" y="14747"/>
                  <a:pt x="16122" y="14694"/>
                  <a:pt x="16087" y="14665"/>
                </a:cubicBezTo>
                <a:cubicBezTo>
                  <a:pt x="16031" y="14619"/>
                  <a:pt x="15989" y="14596"/>
                  <a:pt x="15962" y="14594"/>
                </a:cubicBezTo>
                <a:cubicBezTo>
                  <a:pt x="15961" y="14594"/>
                  <a:pt x="15958" y="14594"/>
                  <a:pt x="15958" y="14594"/>
                </a:cubicBezTo>
                <a:cubicBezTo>
                  <a:pt x="15902" y="14705"/>
                  <a:pt x="15606" y="15876"/>
                  <a:pt x="15471" y="16541"/>
                </a:cubicBezTo>
                <a:cubicBezTo>
                  <a:pt x="15439" y="16700"/>
                  <a:pt x="15354" y="16860"/>
                  <a:pt x="15282" y="16897"/>
                </a:cubicBezTo>
                <a:cubicBezTo>
                  <a:pt x="15281" y="16898"/>
                  <a:pt x="15275" y="16895"/>
                  <a:pt x="15274" y="16895"/>
                </a:cubicBezTo>
                <a:cubicBezTo>
                  <a:pt x="15274" y="16896"/>
                  <a:pt x="15274" y="16900"/>
                  <a:pt x="15274" y="16900"/>
                </a:cubicBezTo>
                <a:cubicBezTo>
                  <a:pt x="15274" y="16900"/>
                  <a:pt x="15270" y="16900"/>
                  <a:pt x="15270" y="16900"/>
                </a:cubicBezTo>
                <a:cubicBezTo>
                  <a:pt x="15269" y="16901"/>
                  <a:pt x="15249" y="16896"/>
                  <a:pt x="15238" y="16892"/>
                </a:cubicBezTo>
                <a:cubicBezTo>
                  <a:pt x="15137" y="16901"/>
                  <a:pt x="14679" y="16719"/>
                  <a:pt x="14080" y="16470"/>
                </a:cubicBezTo>
                <a:cubicBezTo>
                  <a:pt x="12749" y="15932"/>
                  <a:pt x="10387" y="14896"/>
                  <a:pt x="7380" y="13514"/>
                </a:cubicBezTo>
                <a:cubicBezTo>
                  <a:pt x="5996" y="12878"/>
                  <a:pt x="4926" y="12403"/>
                  <a:pt x="4790" y="12359"/>
                </a:cubicBezTo>
                <a:cubicBezTo>
                  <a:pt x="4723" y="12338"/>
                  <a:pt x="4686" y="12332"/>
                  <a:pt x="4653" y="1232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77" name="meeting_group_team_table_people-512.png" descr="meeting_group_team_table_people-512.png"/>
          <p:cNvPicPr>
            <a:picLocks noChangeAspect="1"/>
          </p:cNvPicPr>
          <p:nvPr/>
        </p:nvPicPr>
        <p:blipFill>
          <a:blip r:embed="rId2">
            <a:extLst/>
          </a:blip>
          <a:srcRect l="56847" t="15571" r="45" b="15426"/>
          <a:stretch>
            <a:fillRect/>
          </a:stretch>
        </p:blipFill>
        <p:spPr>
          <a:xfrm>
            <a:off x="16195793" y="8062889"/>
            <a:ext cx="2137967" cy="3422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8360" y="0"/>
                </a:moveTo>
                <a:cubicBezTo>
                  <a:pt x="6727" y="3"/>
                  <a:pt x="5299" y="130"/>
                  <a:pt x="4102" y="374"/>
                </a:cubicBezTo>
                <a:cubicBezTo>
                  <a:pt x="3972" y="402"/>
                  <a:pt x="3849" y="435"/>
                  <a:pt x="3725" y="466"/>
                </a:cubicBezTo>
                <a:cubicBezTo>
                  <a:pt x="3635" y="487"/>
                  <a:pt x="3550" y="511"/>
                  <a:pt x="3464" y="534"/>
                </a:cubicBezTo>
                <a:cubicBezTo>
                  <a:pt x="3401" y="551"/>
                  <a:pt x="3338" y="568"/>
                  <a:pt x="3276" y="587"/>
                </a:cubicBezTo>
                <a:cubicBezTo>
                  <a:pt x="3124" y="630"/>
                  <a:pt x="2974" y="672"/>
                  <a:pt x="2831" y="719"/>
                </a:cubicBezTo>
                <a:cubicBezTo>
                  <a:pt x="2678" y="770"/>
                  <a:pt x="2535" y="824"/>
                  <a:pt x="2394" y="880"/>
                </a:cubicBezTo>
                <a:cubicBezTo>
                  <a:pt x="2338" y="901"/>
                  <a:pt x="2283" y="925"/>
                  <a:pt x="2229" y="947"/>
                </a:cubicBezTo>
                <a:cubicBezTo>
                  <a:pt x="1753" y="1146"/>
                  <a:pt x="1347" y="1369"/>
                  <a:pt x="1014" y="1613"/>
                </a:cubicBezTo>
                <a:cubicBezTo>
                  <a:pt x="984" y="1637"/>
                  <a:pt x="953" y="1663"/>
                  <a:pt x="922" y="1686"/>
                </a:cubicBezTo>
                <a:cubicBezTo>
                  <a:pt x="881" y="1722"/>
                  <a:pt x="841" y="1755"/>
                  <a:pt x="802" y="1791"/>
                </a:cubicBezTo>
                <a:cubicBezTo>
                  <a:pt x="703" y="1881"/>
                  <a:pt x="615" y="1974"/>
                  <a:pt x="533" y="2069"/>
                </a:cubicBezTo>
                <a:cubicBezTo>
                  <a:pt x="499" y="2110"/>
                  <a:pt x="464" y="2151"/>
                  <a:pt x="433" y="2192"/>
                </a:cubicBezTo>
                <a:cubicBezTo>
                  <a:pt x="340" y="2316"/>
                  <a:pt x="254" y="2442"/>
                  <a:pt x="188" y="2575"/>
                </a:cubicBezTo>
                <a:cubicBezTo>
                  <a:pt x="62" y="2831"/>
                  <a:pt x="0" y="3065"/>
                  <a:pt x="0" y="3272"/>
                </a:cubicBezTo>
                <a:cubicBezTo>
                  <a:pt x="3" y="3379"/>
                  <a:pt x="19" y="3470"/>
                  <a:pt x="44" y="3552"/>
                </a:cubicBezTo>
                <a:cubicBezTo>
                  <a:pt x="48" y="3564"/>
                  <a:pt x="55" y="3575"/>
                  <a:pt x="60" y="3587"/>
                </a:cubicBezTo>
                <a:cubicBezTo>
                  <a:pt x="94" y="3673"/>
                  <a:pt x="143" y="3749"/>
                  <a:pt x="204" y="3818"/>
                </a:cubicBezTo>
                <a:cubicBezTo>
                  <a:pt x="226" y="3841"/>
                  <a:pt x="244" y="3864"/>
                  <a:pt x="269" y="3885"/>
                </a:cubicBezTo>
                <a:cubicBezTo>
                  <a:pt x="312" y="3923"/>
                  <a:pt x="363" y="3958"/>
                  <a:pt x="417" y="3988"/>
                </a:cubicBezTo>
                <a:cubicBezTo>
                  <a:pt x="434" y="3998"/>
                  <a:pt x="455" y="4004"/>
                  <a:pt x="473" y="4013"/>
                </a:cubicBezTo>
                <a:cubicBezTo>
                  <a:pt x="527" y="4039"/>
                  <a:pt x="579" y="4065"/>
                  <a:pt x="642" y="4083"/>
                </a:cubicBezTo>
                <a:cubicBezTo>
                  <a:pt x="817" y="4135"/>
                  <a:pt x="977" y="4207"/>
                  <a:pt x="1018" y="4251"/>
                </a:cubicBezTo>
                <a:cubicBezTo>
                  <a:pt x="1020" y="4252"/>
                  <a:pt x="1025" y="4252"/>
                  <a:pt x="1026" y="4253"/>
                </a:cubicBezTo>
                <a:cubicBezTo>
                  <a:pt x="1044" y="4260"/>
                  <a:pt x="1071" y="4269"/>
                  <a:pt x="1071" y="4271"/>
                </a:cubicBezTo>
                <a:cubicBezTo>
                  <a:pt x="1071" y="4274"/>
                  <a:pt x="1048" y="4336"/>
                  <a:pt x="1034" y="4371"/>
                </a:cubicBezTo>
                <a:cubicBezTo>
                  <a:pt x="1034" y="4373"/>
                  <a:pt x="1035" y="4372"/>
                  <a:pt x="1034" y="4374"/>
                </a:cubicBezTo>
                <a:cubicBezTo>
                  <a:pt x="1031" y="4381"/>
                  <a:pt x="1030" y="4387"/>
                  <a:pt x="1026" y="4394"/>
                </a:cubicBezTo>
                <a:cubicBezTo>
                  <a:pt x="1025" y="4399"/>
                  <a:pt x="1025" y="4401"/>
                  <a:pt x="1022" y="4406"/>
                </a:cubicBezTo>
                <a:cubicBezTo>
                  <a:pt x="1018" y="4418"/>
                  <a:pt x="1007" y="4453"/>
                  <a:pt x="998" y="4476"/>
                </a:cubicBezTo>
                <a:cubicBezTo>
                  <a:pt x="989" y="4515"/>
                  <a:pt x="963" y="4580"/>
                  <a:pt x="950" y="4624"/>
                </a:cubicBezTo>
                <a:cubicBezTo>
                  <a:pt x="910" y="4777"/>
                  <a:pt x="848" y="4972"/>
                  <a:pt x="750" y="5263"/>
                </a:cubicBezTo>
                <a:cubicBezTo>
                  <a:pt x="668" y="5507"/>
                  <a:pt x="631" y="5662"/>
                  <a:pt x="597" y="5824"/>
                </a:cubicBezTo>
                <a:cubicBezTo>
                  <a:pt x="571" y="6020"/>
                  <a:pt x="562" y="6223"/>
                  <a:pt x="569" y="6533"/>
                </a:cubicBezTo>
                <a:cubicBezTo>
                  <a:pt x="575" y="6772"/>
                  <a:pt x="562" y="6871"/>
                  <a:pt x="553" y="6996"/>
                </a:cubicBezTo>
                <a:cubicBezTo>
                  <a:pt x="553" y="7002"/>
                  <a:pt x="554" y="7010"/>
                  <a:pt x="553" y="7016"/>
                </a:cubicBezTo>
                <a:cubicBezTo>
                  <a:pt x="549" y="7209"/>
                  <a:pt x="514" y="7378"/>
                  <a:pt x="389" y="7562"/>
                </a:cubicBezTo>
                <a:cubicBezTo>
                  <a:pt x="363" y="7606"/>
                  <a:pt x="352" y="7645"/>
                  <a:pt x="317" y="7693"/>
                </a:cubicBezTo>
                <a:cubicBezTo>
                  <a:pt x="209" y="7836"/>
                  <a:pt x="151" y="7936"/>
                  <a:pt x="112" y="8063"/>
                </a:cubicBezTo>
                <a:cubicBezTo>
                  <a:pt x="112" y="8065"/>
                  <a:pt x="109" y="8066"/>
                  <a:pt x="108" y="8068"/>
                </a:cubicBezTo>
                <a:cubicBezTo>
                  <a:pt x="108" y="8071"/>
                  <a:pt x="105" y="8075"/>
                  <a:pt x="104" y="8078"/>
                </a:cubicBezTo>
                <a:cubicBezTo>
                  <a:pt x="95" y="8116"/>
                  <a:pt x="87" y="8155"/>
                  <a:pt x="80" y="8204"/>
                </a:cubicBezTo>
                <a:cubicBezTo>
                  <a:pt x="51" y="8399"/>
                  <a:pt x="51" y="8668"/>
                  <a:pt x="56" y="9218"/>
                </a:cubicBezTo>
                <a:cubicBezTo>
                  <a:pt x="59" y="9341"/>
                  <a:pt x="66" y="9468"/>
                  <a:pt x="72" y="9594"/>
                </a:cubicBezTo>
                <a:cubicBezTo>
                  <a:pt x="79" y="9795"/>
                  <a:pt x="97" y="9987"/>
                  <a:pt x="112" y="10177"/>
                </a:cubicBezTo>
                <a:cubicBezTo>
                  <a:pt x="156" y="10623"/>
                  <a:pt x="220" y="11055"/>
                  <a:pt x="297" y="11412"/>
                </a:cubicBezTo>
                <a:cubicBezTo>
                  <a:pt x="330" y="11568"/>
                  <a:pt x="368" y="11704"/>
                  <a:pt x="405" y="11825"/>
                </a:cubicBezTo>
                <a:cubicBezTo>
                  <a:pt x="460" y="11990"/>
                  <a:pt x="519" y="12137"/>
                  <a:pt x="581" y="12226"/>
                </a:cubicBezTo>
                <a:cubicBezTo>
                  <a:pt x="584" y="12230"/>
                  <a:pt x="586" y="12232"/>
                  <a:pt x="589" y="12236"/>
                </a:cubicBezTo>
                <a:cubicBezTo>
                  <a:pt x="641" y="12308"/>
                  <a:pt x="699" y="12356"/>
                  <a:pt x="758" y="12404"/>
                </a:cubicBezTo>
                <a:cubicBezTo>
                  <a:pt x="814" y="12445"/>
                  <a:pt x="880" y="12481"/>
                  <a:pt x="950" y="12514"/>
                </a:cubicBezTo>
                <a:cubicBezTo>
                  <a:pt x="978" y="12527"/>
                  <a:pt x="1006" y="12540"/>
                  <a:pt x="1038" y="12552"/>
                </a:cubicBezTo>
                <a:cubicBezTo>
                  <a:pt x="1116" y="12582"/>
                  <a:pt x="1200" y="12610"/>
                  <a:pt x="1291" y="12632"/>
                </a:cubicBezTo>
                <a:cubicBezTo>
                  <a:pt x="1302" y="12634"/>
                  <a:pt x="1312" y="12635"/>
                  <a:pt x="1323" y="12637"/>
                </a:cubicBezTo>
                <a:cubicBezTo>
                  <a:pt x="1767" y="12735"/>
                  <a:pt x="2365" y="12733"/>
                  <a:pt x="3071" y="12629"/>
                </a:cubicBezTo>
                <a:cubicBezTo>
                  <a:pt x="3264" y="12598"/>
                  <a:pt x="3457" y="12567"/>
                  <a:pt x="3685" y="12519"/>
                </a:cubicBezTo>
                <a:cubicBezTo>
                  <a:pt x="3717" y="12512"/>
                  <a:pt x="3721" y="12516"/>
                  <a:pt x="3753" y="12509"/>
                </a:cubicBezTo>
                <a:cubicBezTo>
                  <a:pt x="3775" y="12504"/>
                  <a:pt x="3795" y="12499"/>
                  <a:pt x="3817" y="12494"/>
                </a:cubicBezTo>
                <a:cubicBezTo>
                  <a:pt x="4188" y="12412"/>
                  <a:pt x="4445" y="12368"/>
                  <a:pt x="4647" y="12344"/>
                </a:cubicBezTo>
                <a:cubicBezTo>
                  <a:pt x="4687" y="12338"/>
                  <a:pt x="4841" y="12306"/>
                  <a:pt x="4856" y="12306"/>
                </a:cubicBezTo>
                <a:cubicBezTo>
                  <a:pt x="4882" y="12306"/>
                  <a:pt x="4929" y="12325"/>
                  <a:pt x="4964" y="12331"/>
                </a:cubicBezTo>
                <a:cubicBezTo>
                  <a:pt x="4979" y="12333"/>
                  <a:pt x="5010" y="12327"/>
                  <a:pt x="5024" y="12329"/>
                </a:cubicBezTo>
                <a:cubicBezTo>
                  <a:pt x="5041" y="12332"/>
                  <a:pt x="5091" y="12355"/>
                  <a:pt x="5116" y="12364"/>
                </a:cubicBezTo>
                <a:cubicBezTo>
                  <a:pt x="5143" y="12373"/>
                  <a:pt x="5175" y="12393"/>
                  <a:pt x="5205" y="12404"/>
                </a:cubicBezTo>
                <a:cubicBezTo>
                  <a:pt x="5261" y="12428"/>
                  <a:pt x="5304" y="12440"/>
                  <a:pt x="5377" y="12477"/>
                </a:cubicBezTo>
                <a:cubicBezTo>
                  <a:pt x="5704" y="12625"/>
                  <a:pt x="6122" y="12860"/>
                  <a:pt x="6596" y="13170"/>
                </a:cubicBezTo>
                <a:cubicBezTo>
                  <a:pt x="6611" y="13180"/>
                  <a:pt x="6625" y="13188"/>
                  <a:pt x="6640" y="13198"/>
                </a:cubicBezTo>
                <a:cubicBezTo>
                  <a:pt x="6986" y="13413"/>
                  <a:pt x="7308" y="13622"/>
                  <a:pt x="7502" y="13782"/>
                </a:cubicBezTo>
                <a:lnTo>
                  <a:pt x="7610" y="13869"/>
                </a:lnTo>
                <a:cubicBezTo>
                  <a:pt x="7632" y="13884"/>
                  <a:pt x="7663" y="13906"/>
                  <a:pt x="7687" y="13922"/>
                </a:cubicBezTo>
                <a:cubicBezTo>
                  <a:pt x="7737" y="13953"/>
                  <a:pt x="7866" y="14046"/>
                  <a:pt x="7895" y="14062"/>
                </a:cubicBezTo>
                <a:lnTo>
                  <a:pt x="8308" y="13917"/>
                </a:lnTo>
                <a:cubicBezTo>
                  <a:pt x="10441" y="13158"/>
                  <a:pt x="11619" y="12769"/>
                  <a:pt x="13645" y="12156"/>
                </a:cubicBezTo>
                <a:lnTo>
                  <a:pt x="15995" y="11445"/>
                </a:lnTo>
                <a:lnTo>
                  <a:pt x="16003" y="11119"/>
                </a:lnTo>
                <a:lnTo>
                  <a:pt x="15999" y="11099"/>
                </a:lnTo>
                <a:cubicBezTo>
                  <a:pt x="15954" y="10859"/>
                  <a:pt x="15973" y="10602"/>
                  <a:pt x="16031" y="10320"/>
                </a:cubicBezTo>
                <a:cubicBezTo>
                  <a:pt x="16045" y="10175"/>
                  <a:pt x="16066" y="10045"/>
                  <a:pt x="16107" y="9907"/>
                </a:cubicBezTo>
                <a:lnTo>
                  <a:pt x="16111" y="9847"/>
                </a:lnTo>
                <a:lnTo>
                  <a:pt x="16111" y="9829"/>
                </a:lnTo>
                <a:lnTo>
                  <a:pt x="16115" y="9769"/>
                </a:lnTo>
                <a:lnTo>
                  <a:pt x="16323" y="9386"/>
                </a:lnTo>
                <a:cubicBezTo>
                  <a:pt x="16471" y="9082"/>
                  <a:pt x="16668" y="8704"/>
                  <a:pt x="17021" y="8056"/>
                </a:cubicBezTo>
                <a:cubicBezTo>
                  <a:pt x="17529" y="7124"/>
                  <a:pt x="17860" y="6441"/>
                  <a:pt x="18035" y="5879"/>
                </a:cubicBezTo>
                <a:cubicBezTo>
                  <a:pt x="18093" y="5695"/>
                  <a:pt x="18131" y="5525"/>
                  <a:pt x="18156" y="5363"/>
                </a:cubicBezTo>
                <a:cubicBezTo>
                  <a:pt x="18178" y="5212"/>
                  <a:pt x="18184" y="5071"/>
                  <a:pt x="18180" y="4932"/>
                </a:cubicBezTo>
                <a:cubicBezTo>
                  <a:pt x="18175" y="4838"/>
                  <a:pt x="18159" y="4748"/>
                  <a:pt x="18144" y="4657"/>
                </a:cubicBezTo>
                <a:cubicBezTo>
                  <a:pt x="18137" y="4615"/>
                  <a:pt x="18129" y="4571"/>
                  <a:pt x="18120" y="4529"/>
                </a:cubicBezTo>
                <a:cubicBezTo>
                  <a:pt x="18088" y="4397"/>
                  <a:pt x="18047" y="4266"/>
                  <a:pt x="17991" y="4133"/>
                </a:cubicBezTo>
                <a:cubicBezTo>
                  <a:pt x="17991" y="4133"/>
                  <a:pt x="17992" y="4131"/>
                  <a:pt x="17991" y="4131"/>
                </a:cubicBezTo>
                <a:cubicBezTo>
                  <a:pt x="17990" y="4128"/>
                  <a:pt x="17993" y="4124"/>
                  <a:pt x="17991" y="4121"/>
                </a:cubicBezTo>
                <a:cubicBezTo>
                  <a:pt x="17972" y="4073"/>
                  <a:pt x="17950" y="4026"/>
                  <a:pt x="17927" y="3978"/>
                </a:cubicBezTo>
                <a:cubicBezTo>
                  <a:pt x="17872" y="3864"/>
                  <a:pt x="17802" y="3745"/>
                  <a:pt x="17731" y="3625"/>
                </a:cubicBezTo>
                <a:cubicBezTo>
                  <a:pt x="17707" y="3587"/>
                  <a:pt x="17692" y="3551"/>
                  <a:pt x="17667" y="3512"/>
                </a:cubicBezTo>
                <a:cubicBezTo>
                  <a:pt x="17605" y="3415"/>
                  <a:pt x="17534" y="3315"/>
                  <a:pt x="17458" y="3217"/>
                </a:cubicBezTo>
                <a:cubicBezTo>
                  <a:pt x="17450" y="3206"/>
                  <a:pt x="17442" y="3197"/>
                  <a:pt x="17434" y="3186"/>
                </a:cubicBezTo>
                <a:cubicBezTo>
                  <a:pt x="17429" y="3180"/>
                  <a:pt x="17427" y="3173"/>
                  <a:pt x="17422" y="3166"/>
                </a:cubicBezTo>
                <a:cubicBezTo>
                  <a:pt x="17393" y="3132"/>
                  <a:pt x="17363" y="3098"/>
                  <a:pt x="17334" y="3064"/>
                </a:cubicBezTo>
                <a:cubicBezTo>
                  <a:pt x="16585" y="2183"/>
                  <a:pt x="15304" y="1316"/>
                  <a:pt x="14002" y="839"/>
                </a:cubicBezTo>
                <a:cubicBezTo>
                  <a:pt x="13707" y="732"/>
                  <a:pt x="13411" y="637"/>
                  <a:pt x="13112" y="551"/>
                </a:cubicBezTo>
                <a:cubicBezTo>
                  <a:pt x="12976" y="514"/>
                  <a:pt x="12844" y="475"/>
                  <a:pt x="12703" y="441"/>
                </a:cubicBezTo>
                <a:cubicBezTo>
                  <a:pt x="12648" y="428"/>
                  <a:pt x="12593" y="417"/>
                  <a:pt x="12538" y="404"/>
                </a:cubicBezTo>
                <a:cubicBezTo>
                  <a:pt x="11969" y="275"/>
                  <a:pt x="11358" y="174"/>
                  <a:pt x="10714" y="103"/>
                </a:cubicBezTo>
                <a:cubicBezTo>
                  <a:pt x="10712" y="103"/>
                  <a:pt x="10708" y="101"/>
                  <a:pt x="10706" y="101"/>
                </a:cubicBezTo>
                <a:cubicBezTo>
                  <a:pt x="9996" y="30"/>
                  <a:pt x="9228" y="-1"/>
                  <a:pt x="8360" y="0"/>
                </a:cubicBezTo>
                <a:close/>
                <a:moveTo>
                  <a:pt x="3444" y="3843"/>
                </a:moveTo>
                <a:cubicBezTo>
                  <a:pt x="3791" y="3890"/>
                  <a:pt x="4106" y="4141"/>
                  <a:pt x="4106" y="4371"/>
                </a:cubicBezTo>
                <a:cubicBezTo>
                  <a:pt x="4106" y="4673"/>
                  <a:pt x="4394" y="4958"/>
                  <a:pt x="5096" y="5351"/>
                </a:cubicBezTo>
                <a:cubicBezTo>
                  <a:pt x="5464" y="5556"/>
                  <a:pt x="5825" y="5808"/>
                  <a:pt x="5902" y="5912"/>
                </a:cubicBezTo>
                <a:cubicBezTo>
                  <a:pt x="6034" y="6087"/>
                  <a:pt x="6256" y="6869"/>
                  <a:pt x="6403" y="7675"/>
                </a:cubicBezTo>
                <a:lnTo>
                  <a:pt x="6468" y="8026"/>
                </a:lnTo>
                <a:lnTo>
                  <a:pt x="6893" y="8026"/>
                </a:lnTo>
                <a:cubicBezTo>
                  <a:pt x="7336" y="8026"/>
                  <a:pt x="7430" y="7955"/>
                  <a:pt x="7434" y="7620"/>
                </a:cubicBezTo>
                <a:cubicBezTo>
                  <a:pt x="7435" y="7548"/>
                  <a:pt x="7526" y="7303"/>
                  <a:pt x="7638" y="7076"/>
                </a:cubicBezTo>
                <a:cubicBezTo>
                  <a:pt x="8121" y="6100"/>
                  <a:pt x="9485" y="5691"/>
                  <a:pt x="10762" y="6140"/>
                </a:cubicBezTo>
                <a:cubicBezTo>
                  <a:pt x="11392" y="6361"/>
                  <a:pt x="11836" y="6862"/>
                  <a:pt x="11836" y="7354"/>
                </a:cubicBezTo>
                <a:cubicBezTo>
                  <a:pt x="11836" y="7612"/>
                  <a:pt x="11491" y="8369"/>
                  <a:pt x="11347" y="8424"/>
                </a:cubicBezTo>
                <a:cubicBezTo>
                  <a:pt x="11192" y="8484"/>
                  <a:pt x="10858" y="9244"/>
                  <a:pt x="10858" y="9539"/>
                </a:cubicBezTo>
                <a:cubicBezTo>
                  <a:pt x="10858" y="9805"/>
                  <a:pt x="10892" y="9837"/>
                  <a:pt x="11764" y="10393"/>
                </a:cubicBezTo>
                <a:cubicBezTo>
                  <a:pt x="12262" y="10710"/>
                  <a:pt x="12898" y="11081"/>
                  <a:pt x="13180" y="11217"/>
                </a:cubicBezTo>
                <a:cubicBezTo>
                  <a:pt x="13462" y="11353"/>
                  <a:pt x="13666" y="11491"/>
                  <a:pt x="13633" y="11525"/>
                </a:cubicBezTo>
                <a:cubicBezTo>
                  <a:pt x="13599" y="11559"/>
                  <a:pt x="12996" y="11759"/>
                  <a:pt x="12290" y="11968"/>
                </a:cubicBezTo>
                <a:cubicBezTo>
                  <a:pt x="11584" y="12178"/>
                  <a:pt x="10588" y="12493"/>
                  <a:pt x="10076" y="12670"/>
                </a:cubicBezTo>
                <a:cubicBezTo>
                  <a:pt x="9565" y="12846"/>
                  <a:pt x="8921" y="13069"/>
                  <a:pt x="8649" y="13165"/>
                </a:cubicBezTo>
                <a:lnTo>
                  <a:pt x="8156" y="13338"/>
                </a:lnTo>
                <a:lnTo>
                  <a:pt x="7330" y="12805"/>
                </a:lnTo>
                <a:cubicBezTo>
                  <a:pt x="6372" y="12185"/>
                  <a:pt x="5774" y="11912"/>
                  <a:pt x="5148" y="11808"/>
                </a:cubicBezTo>
                <a:cubicBezTo>
                  <a:pt x="4731" y="11738"/>
                  <a:pt x="4635" y="11747"/>
                  <a:pt x="3645" y="11958"/>
                </a:cubicBezTo>
                <a:cubicBezTo>
                  <a:pt x="2076" y="12293"/>
                  <a:pt x="1454" y="12259"/>
                  <a:pt x="1271" y="11830"/>
                </a:cubicBezTo>
                <a:cubicBezTo>
                  <a:pt x="1101" y="11433"/>
                  <a:pt x="874" y="9831"/>
                  <a:pt x="874" y="9040"/>
                </a:cubicBezTo>
                <a:cubicBezTo>
                  <a:pt x="874" y="8337"/>
                  <a:pt x="896" y="8243"/>
                  <a:pt x="1167" y="7820"/>
                </a:cubicBezTo>
                <a:cubicBezTo>
                  <a:pt x="1448" y="7382"/>
                  <a:pt x="1460" y="7327"/>
                  <a:pt x="1443" y="6518"/>
                </a:cubicBezTo>
                <a:cubicBezTo>
                  <a:pt x="1428" y="5735"/>
                  <a:pt x="1453" y="5611"/>
                  <a:pt x="1764" y="4852"/>
                </a:cubicBezTo>
                <a:lnTo>
                  <a:pt x="2101" y="4033"/>
                </a:lnTo>
                <a:lnTo>
                  <a:pt x="2638" y="3918"/>
                </a:lnTo>
                <a:cubicBezTo>
                  <a:pt x="2950" y="3852"/>
                  <a:pt x="3289" y="3821"/>
                  <a:pt x="3444" y="3843"/>
                </a:cubicBezTo>
                <a:close/>
                <a:moveTo>
                  <a:pt x="16933" y="12306"/>
                </a:moveTo>
                <a:cubicBezTo>
                  <a:pt x="16884" y="12306"/>
                  <a:pt x="15662" y="12849"/>
                  <a:pt x="14218" y="13514"/>
                </a:cubicBezTo>
                <a:cubicBezTo>
                  <a:pt x="12172" y="14455"/>
                  <a:pt x="10573" y="15161"/>
                  <a:pt x="9234" y="15738"/>
                </a:cubicBezTo>
                <a:cubicBezTo>
                  <a:pt x="9170" y="15766"/>
                  <a:pt x="9067" y="15814"/>
                  <a:pt x="9006" y="15841"/>
                </a:cubicBezTo>
                <a:cubicBezTo>
                  <a:pt x="8020" y="16271"/>
                  <a:pt x="7512" y="16482"/>
                  <a:pt x="7117" y="16640"/>
                </a:cubicBezTo>
                <a:cubicBezTo>
                  <a:pt x="6921" y="16726"/>
                  <a:pt x="6689" y="16831"/>
                  <a:pt x="6624" y="16857"/>
                </a:cubicBezTo>
                <a:cubicBezTo>
                  <a:pt x="6597" y="16868"/>
                  <a:pt x="6598" y="16864"/>
                  <a:pt x="6576" y="16873"/>
                </a:cubicBezTo>
                <a:cubicBezTo>
                  <a:pt x="6566" y="16876"/>
                  <a:pt x="6487" y="16910"/>
                  <a:pt x="6480" y="16913"/>
                </a:cubicBezTo>
                <a:cubicBezTo>
                  <a:pt x="6454" y="16922"/>
                  <a:pt x="6430" y="16925"/>
                  <a:pt x="6407" y="16923"/>
                </a:cubicBezTo>
                <a:cubicBezTo>
                  <a:pt x="6379" y="16923"/>
                  <a:pt x="6357" y="16916"/>
                  <a:pt x="6335" y="16898"/>
                </a:cubicBezTo>
                <a:cubicBezTo>
                  <a:pt x="6335" y="16897"/>
                  <a:pt x="6331" y="16900"/>
                  <a:pt x="6331" y="16900"/>
                </a:cubicBezTo>
                <a:cubicBezTo>
                  <a:pt x="6331" y="16900"/>
                  <a:pt x="6328" y="16898"/>
                  <a:pt x="6327" y="16895"/>
                </a:cubicBezTo>
                <a:cubicBezTo>
                  <a:pt x="6326" y="16895"/>
                  <a:pt x="6320" y="16898"/>
                  <a:pt x="6319" y="16898"/>
                </a:cubicBezTo>
                <a:cubicBezTo>
                  <a:pt x="6247" y="16860"/>
                  <a:pt x="6163" y="16699"/>
                  <a:pt x="6131" y="16539"/>
                </a:cubicBezTo>
                <a:cubicBezTo>
                  <a:pt x="6017" y="15982"/>
                  <a:pt x="5753" y="14944"/>
                  <a:pt x="5678" y="14716"/>
                </a:cubicBezTo>
                <a:cubicBezTo>
                  <a:pt x="5623" y="14642"/>
                  <a:pt x="5559" y="14639"/>
                  <a:pt x="5461" y="14716"/>
                </a:cubicBezTo>
                <a:cubicBezTo>
                  <a:pt x="5379" y="14795"/>
                  <a:pt x="5245" y="14949"/>
                  <a:pt x="5036" y="15202"/>
                </a:cubicBezTo>
                <a:cubicBezTo>
                  <a:pt x="4916" y="15353"/>
                  <a:pt x="4796" y="15499"/>
                  <a:pt x="4623" y="15720"/>
                </a:cubicBezTo>
                <a:cubicBezTo>
                  <a:pt x="4600" y="15750"/>
                  <a:pt x="4595" y="15760"/>
                  <a:pt x="4571" y="15790"/>
                </a:cubicBezTo>
                <a:cubicBezTo>
                  <a:pt x="4562" y="15802"/>
                  <a:pt x="4552" y="15812"/>
                  <a:pt x="4543" y="15823"/>
                </a:cubicBezTo>
                <a:cubicBezTo>
                  <a:pt x="4211" y="16247"/>
                  <a:pt x="3911" y="16652"/>
                  <a:pt x="3629" y="17045"/>
                </a:cubicBezTo>
                <a:cubicBezTo>
                  <a:pt x="3575" y="17123"/>
                  <a:pt x="3522" y="17200"/>
                  <a:pt x="3468" y="17278"/>
                </a:cubicBezTo>
                <a:cubicBezTo>
                  <a:pt x="3317" y="17494"/>
                  <a:pt x="3178" y="17704"/>
                  <a:pt x="3039" y="17914"/>
                </a:cubicBezTo>
                <a:cubicBezTo>
                  <a:pt x="2594" y="18606"/>
                  <a:pt x="2187" y="19305"/>
                  <a:pt x="1848" y="19953"/>
                </a:cubicBezTo>
                <a:cubicBezTo>
                  <a:pt x="1808" y="20032"/>
                  <a:pt x="1768" y="20112"/>
                  <a:pt x="1728" y="20191"/>
                </a:cubicBezTo>
                <a:cubicBezTo>
                  <a:pt x="1581" y="20484"/>
                  <a:pt x="1438" y="20773"/>
                  <a:pt x="1327" y="21033"/>
                </a:cubicBezTo>
                <a:lnTo>
                  <a:pt x="1123" y="21511"/>
                </a:lnTo>
                <a:cubicBezTo>
                  <a:pt x="1136" y="21527"/>
                  <a:pt x="1174" y="21541"/>
                  <a:pt x="1315" y="21551"/>
                </a:cubicBezTo>
                <a:cubicBezTo>
                  <a:pt x="1319" y="21552"/>
                  <a:pt x="1351" y="21551"/>
                  <a:pt x="1355" y="21551"/>
                </a:cubicBezTo>
                <a:cubicBezTo>
                  <a:pt x="1575" y="21561"/>
                  <a:pt x="2384" y="21569"/>
                  <a:pt x="3512" y="21576"/>
                </a:cubicBezTo>
                <a:cubicBezTo>
                  <a:pt x="5018" y="21587"/>
                  <a:pt x="7035" y="21599"/>
                  <a:pt x="11255" y="21599"/>
                </a:cubicBezTo>
                <a:lnTo>
                  <a:pt x="11415" y="21599"/>
                </a:lnTo>
                <a:cubicBezTo>
                  <a:pt x="17529" y="21599"/>
                  <a:pt x="21230" y="21577"/>
                  <a:pt x="21456" y="21544"/>
                </a:cubicBezTo>
                <a:cubicBezTo>
                  <a:pt x="21532" y="21535"/>
                  <a:pt x="21580" y="21525"/>
                  <a:pt x="21600" y="21514"/>
                </a:cubicBezTo>
                <a:cubicBezTo>
                  <a:pt x="21586" y="21490"/>
                  <a:pt x="21572" y="21464"/>
                  <a:pt x="21540" y="21451"/>
                </a:cubicBezTo>
                <a:cubicBezTo>
                  <a:pt x="21494" y="21434"/>
                  <a:pt x="21428" y="21154"/>
                  <a:pt x="21391" y="20830"/>
                </a:cubicBezTo>
                <a:cubicBezTo>
                  <a:pt x="21362" y="20568"/>
                  <a:pt x="21291" y="20236"/>
                  <a:pt x="21207" y="19886"/>
                </a:cubicBezTo>
                <a:cubicBezTo>
                  <a:pt x="21197" y="19842"/>
                  <a:pt x="21194" y="19807"/>
                  <a:pt x="21183" y="19763"/>
                </a:cubicBezTo>
                <a:cubicBezTo>
                  <a:pt x="21181" y="19756"/>
                  <a:pt x="21177" y="19750"/>
                  <a:pt x="21175" y="19743"/>
                </a:cubicBezTo>
                <a:cubicBezTo>
                  <a:pt x="21104" y="19461"/>
                  <a:pt x="21009" y="19152"/>
                  <a:pt x="20914" y="18846"/>
                </a:cubicBezTo>
                <a:cubicBezTo>
                  <a:pt x="20857" y="18664"/>
                  <a:pt x="20805" y="18485"/>
                  <a:pt x="20742" y="18300"/>
                </a:cubicBezTo>
                <a:cubicBezTo>
                  <a:pt x="20675" y="18103"/>
                  <a:pt x="20601" y="17915"/>
                  <a:pt x="20529" y="17722"/>
                </a:cubicBezTo>
                <a:cubicBezTo>
                  <a:pt x="20417" y="17423"/>
                  <a:pt x="20300" y="17131"/>
                  <a:pt x="20181" y="16857"/>
                </a:cubicBezTo>
                <a:cubicBezTo>
                  <a:pt x="20125" y="16730"/>
                  <a:pt x="20072" y="16612"/>
                  <a:pt x="20016" y="16494"/>
                </a:cubicBezTo>
                <a:cubicBezTo>
                  <a:pt x="19902" y="16252"/>
                  <a:pt x="19789" y="16049"/>
                  <a:pt x="19679" y="15856"/>
                </a:cubicBezTo>
                <a:cubicBezTo>
                  <a:pt x="19134" y="14973"/>
                  <a:pt x="17084" y="12306"/>
                  <a:pt x="16933" y="1230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78" name="14-143374_empty-grave-png-group-of-people-talking-icon.png" descr="14-143374_empty-grave-png-group-of-people-talking-icon.png"/>
          <p:cNvPicPr>
            <a:picLocks noChangeAspect="1"/>
          </p:cNvPicPr>
          <p:nvPr/>
        </p:nvPicPr>
        <p:blipFill>
          <a:blip r:embed="rId3">
            <a:extLst/>
          </a:blip>
          <a:srcRect l="39264" t="3994" r="4827" b="53796"/>
          <a:stretch>
            <a:fillRect/>
          </a:stretch>
        </p:blipFill>
        <p:spPr>
          <a:xfrm>
            <a:off x="8000752" y="4577624"/>
            <a:ext cx="3974709" cy="3583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98" fill="norm" stroke="1" extrusionOk="0">
                <a:moveTo>
                  <a:pt x="6215" y="1"/>
                </a:moveTo>
                <a:cubicBezTo>
                  <a:pt x="2775" y="9"/>
                  <a:pt x="2851" y="88"/>
                  <a:pt x="2162" y="455"/>
                </a:cubicBezTo>
                <a:cubicBezTo>
                  <a:pt x="1134" y="1004"/>
                  <a:pt x="406" y="2002"/>
                  <a:pt x="117" y="3258"/>
                </a:cubicBezTo>
                <a:cubicBezTo>
                  <a:pt x="7" y="3737"/>
                  <a:pt x="0" y="4000"/>
                  <a:pt x="0" y="7953"/>
                </a:cubicBezTo>
                <a:cubicBezTo>
                  <a:pt x="0" y="12667"/>
                  <a:pt x="0" y="12651"/>
                  <a:pt x="455" y="13629"/>
                </a:cubicBezTo>
                <a:cubicBezTo>
                  <a:pt x="732" y="14224"/>
                  <a:pt x="1472" y="15065"/>
                  <a:pt x="1984" y="15363"/>
                </a:cubicBezTo>
                <a:cubicBezTo>
                  <a:pt x="2685" y="15771"/>
                  <a:pt x="3061" y="15862"/>
                  <a:pt x="4264" y="15906"/>
                </a:cubicBezTo>
                <a:lnTo>
                  <a:pt x="5359" y="15944"/>
                </a:lnTo>
                <a:lnTo>
                  <a:pt x="5376" y="18771"/>
                </a:lnTo>
                <a:lnTo>
                  <a:pt x="5392" y="21598"/>
                </a:lnTo>
                <a:lnTo>
                  <a:pt x="7952" y="18754"/>
                </a:lnTo>
                <a:lnTo>
                  <a:pt x="10513" y="15910"/>
                </a:lnTo>
                <a:lnTo>
                  <a:pt x="14253" y="15910"/>
                </a:lnTo>
                <a:cubicBezTo>
                  <a:pt x="18522" y="15910"/>
                  <a:pt x="18559" y="15909"/>
                  <a:pt x="19463" y="15420"/>
                </a:cubicBezTo>
                <a:cubicBezTo>
                  <a:pt x="20409" y="14909"/>
                  <a:pt x="21054" y="14060"/>
                  <a:pt x="21431" y="12832"/>
                </a:cubicBezTo>
                <a:lnTo>
                  <a:pt x="21589" y="12325"/>
                </a:lnTo>
                <a:lnTo>
                  <a:pt x="21589" y="8018"/>
                </a:lnTo>
                <a:cubicBezTo>
                  <a:pt x="21589" y="3208"/>
                  <a:pt x="21600" y="3377"/>
                  <a:pt x="21168" y="2392"/>
                </a:cubicBezTo>
                <a:cubicBezTo>
                  <a:pt x="20710" y="1347"/>
                  <a:pt x="19986" y="639"/>
                  <a:pt x="18959" y="230"/>
                </a:cubicBezTo>
                <a:lnTo>
                  <a:pt x="18448" y="29"/>
                </a:lnTo>
                <a:lnTo>
                  <a:pt x="10985" y="8"/>
                </a:lnTo>
                <a:cubicBezTo>
                  <a:pt x="8899" y="3"/>
                  <a:pt x="7362" y="-2"/>
                  <a:pt x="6215" y="1"/>
                </a:cubicBezTo>
                <a:close/>
                <a:moveTo>
                  <a:pt x="3464" y="1445"/>
                </a:moveTo>
                <a:lnTo>
                  <a:pt x="10750" y="1445"/>
                </a:lnTo>
                <a:cubicBezTo>
                  <a:pt x="18544" y="1445"/>
                  <a:pt x="18300" y="1434"/>
                  <a:pt x="18892" y="1771"/>
                </a:cubicBezTo>
                <a:cubicBezTo>
                  <a:pt x="19269" y="1984"/>
                  <a:pt x="19849" y="2655"/>
                  <a:pt x="20030" y="3086"/>
                </a:cubicBezTo>
                <a:cubicBezTo>
                  <a:pt x="20114" y="3285"/>
                  <a:pt x="20212" y="3605"/>
                  <a:pt x="20248" y="3796"/>
                </a:cubicBezTo>
                <a:cubicBezTo>
                  <a:pt x="20340" y="4284"/>
                  <a:pt x="20340" y="11630"/>
                  <a:pt x="20248" y="12110"/>
                </a:cubicBezTo>
                <a:cubicBezTo>
                  <a:pt x="20045" y="13163"/>
                  <a:pt x="19343" y="14021"/>
                  <a:pt x="18431" y="14334"/>
                </a:cubicBezTo>
                <a:cubicBezTo>
                  <a:pt x="18069" y="14458"/>
                  <a:pt x="17867" y="14463"/>
                  <a:pt x="13986" y="14463"/>
                </a:cubicBezTo>
                <a:lnTo>
                  <a:pt x="9920" y="14463"/>
                </a:lnTo>
                <a:lnTo>
                  <a:pt x="8349" y="16209"/>
                </a:lnTo>
                <a:cubicBezTo>
                  <a:pt x="7484" y="17169"/>
                  <a:pt x="6757" y="17933"/>
                  <a:pt x="6734" y="17908"/>
                </a:cubicBezTo>
                <a:cubicBezTo>
                  <a:pt x="6711" y="17882"/>
                  <a:pt x="6691" y="17098"/>
                  <a:pt x="6691" y="16164"/>
                </a:cubicBezTo>
                <a:lnTo>
                  <a:pt x="6691" y="14463"/>
                </a:lnTo>
                <a:lnTo>
                  <a:pt x="5137" y="14463"/>
                </a:lnTo>
                <a:cubicBezTo>
                  <a:pt x="4282" y="14463"/>
                  <a:pt x="3465" y="14433"/>
                  <a:pt x="3322" y="14396"/>
                </a:cubicBezTo>
                <a:cubicBezTo>
                  <a:pt x="2471" y="14178"/>
                  <a:pt x="1712" y="13397"/>
                  <a:pt x="1414" y="12438"/>
                </a:cubicBezTo>
                <a:cubicBezTo>
                  <a:pt x="1309" y="12097"/>
                  <a:pt x="1302" y="11830"/>
                  <a:pt x="1302" y="7946"/>
                </a:cubicBezTo>
                <a:lnTo>
                  <a:pt x="1302" y="3815"/>
                </a:lnTo>
                <a:lnTo>
                  <a:pt x="1442" y="3387"/>
                </a:lnTo>
                <a:cubicBezTo>
                  <a:pt x="1711" y="2566"/>
                  <a:pt x="2323" y="1893"/>
                  <a:pt x="3061" y="1603"/>
                </a:cubicBezTo>
                <a:lnTo>
                  <a:pt x="3464" y="1445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79" name="14-143374_empty-grave-png-group-of-people-talking-icon.png" descr="14-143374_empty-grave-png-group-of-people-talking-icon.png"/>
          <p:cNvPicPr>
            <a:picLocks noChangeAspect="1"/>
          </p:cNvPicPr>
          <p:nvPr/>
        </p:nvPicPr>
        <p:blipFill>
          <a:blip r:embed="rId3">
            <a:extLst/>
          </a:blip>
          <a:srcRect l="39264" t="3994" r="4827" b="53796"/>
          <a:stretch>
            <a:fillRect/>
          </a:stretch>
        </p:blipFill>
        <p:spPr>
          <a:xfrm flipH="1">
            <a:off x="13158545" y="4577624"/>
            <a:ext cx="3974710" cy="3583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598" fill="norm" stroke="1" extrusionOk="0">
                <a:moveTo>
                  <a:pt x="6215" y="1"/>
                </a:moveTo>
                <a:cubicBezTo>
                  <a:pt x="2775" y="9"/>
                  <a:pt x="2851" y="88"/>
                  <a:pt x="2162" y="455"/>
                </a:cubicBezTo>
                <a:cubicBezTo>
                  <a:pt x="1134" y="1004"/>
                  <a:pt x="406" y="2002"/>
                  <a:pt x="117" y="3258"/>
                </a:cubicBezTo>
                <a:cubicBezTo>
                  <a:pt x="7" y="3737"/>
                  <a:pt x="0" y="4000"/>
                  <a:pt x="0" y="7953"/>
                </a:cubicBezTo>
                <a:cubicBezTo>
                  <a:pt x="0" y="12667"/>
                  <a:pt x="0" y="12651"/>
                  <a:pt x="455" y="13629"/>
                </a:cubicBezTo>
                <a:cubicBezTo>
                  <a:pt x="732" y="14224"/>
                  <a:pt x="1472" y="15065"/>
                  <a:pt x="1984" y="15363"/>
                </a:cubicBezTo>
                <a:cubicBezTo>
                  <a:pt x="2685" y="15771"/>
                  <a:pt x="3061" y="15862"/>
                  <a:pt x="4264" y="15906"/>
                </a:cubicBezTo>
                <a:lnTo>
                  <a:pt x="5359" y="15944"/>
                </a:lnTo>
                <a:lnTo>
                  <a:pt x="5376" y="18771"/>
                </a:lnTo>
                <a:lnTo>
                  <a:pt x="5392" y="21598"/>
                </a:lnTo>
                <a:lnTo>
                  <a:pt x="7952" y="18754"/>
                </a:lnTo>
                <a:lnTo>
                  <a:pt x="10513" y="15910"/>
                </a:lnTo>
                <a:lnTo>
                  <a:pt x="14253" y="15910"/>
                </a:lnTo>
                <a:cubicBezTo>
                  <a:pt x="18522" y="15910"/>
                  <a:pt x="18559" y="15909"/>
                  <a:pt x="19463" y="15420"/>
                </a:cubicBezTo>
                <a:cubicBezTo>
                  <a:pt x="20409" y="14909"/>
                  <a:pt x="21054" y="14060"/>
                  <a:pt x="21431" y="12832"/>
                </a:cubicBezTo>
                <a:lnTo>
                  <a:pt x="21589" y="12325"/>
                </a:lnTo>
                <a:lnTo>
                  <a:pt x="21589" y="8018"/>
                </a:lnTo>
                <a:cubicBezTo>
                  <a:pt x="21589" y="3208"/>
                  <a:pt x="21600" y="3377"/>
                  <a:pt x="21168" y="2392"/>
                </a:cubicBezTo>
                <a:cubicBezTo>
                  <a:pt x="20710" y="1347"/>
                  <a:pt x="19986" y="639"/>
                  <a:pt x="18959" y="230"/>
                </a:cubicBezTo>
                <a:lnTo>
                  <a:pt x="18448" y="29"/>
                </a:lnTo>
                <a:lnTo>
                  <a:pt x="10985" y="8"/>
                </a:lnTo>
                <a:cubicBezTo>
                  <a:pt x="8899" y="3"/>
                  <a:pt x="7362" y="-2"/>
                  <a:pt x="6215" y="1"/>
                </a:cubicBezTo>
                <a:close/>
                <a:moveTo>
                  <a:pt x="3464" y="1445"/>
                </a:moveTo>
                <a:lnTo>
                  <a:pt x="10750" y="1445"/>
                </a:lnTo>
                <a:cubicBezTo>
                  <a:pt x="18544" y="1445"/>
                  <a:pt x="18300" y="1434"/>
                  <a:pt x="18892" y="1771"/>
                </a:cubicBezTo>
                <a:cubicBezTo>
                  <a:pt x="19269" y="1984"/>
                  <a:pt x="19849" y="2655"/>
                  <a:pt x="20030" y="3086"/>
                </a:cubicBezTo>
                <a:cubicBezTo>
                  <a:pt x="20114" y="3285"/>
                  <a:pt x="20212" y="3605"/>
                  <a:pt x="20248" y="3796"/>
                </a:cubicBezTo>
                <a:cubicBezTo>
                  <a:pt x="20340" y="4284"/>
                  <a:pt x="20340" y="11630"/>
                  <a:pt x="20248" y="12110"/>
                </a:cubicBezTo>
                <a:cubicBezTo>
                  <a:pt x="20045" y="13163"/>
                  <a:pt x="19343" y="14021"/>
                  <a:pt x="18431" y="14334"/>
                </a:cubicBezTo>
                <a:cubicBezTo>
                  <a:pt x="18069" y="14458"/>
                  <a:pt x="17867" y="14463"/>
                  <a:pt x="13986" y="14463"/>
                </a:cubicBezTo>
                <a:lnTo>
                  <a:pt x="9920" y="14463"/>
                </a:lnTo>
                <a:lnTo>
                  <a:pt x="8349" y="16209"/>
                </a:lnTo>
                <a:cubicBezTo>
                  <a:pt x="7484" y="17169"/>
                  <a:pt x="6757" y="17933"/>
                  <a:pt x="6734" y="17908"/>
                </a:cubicBezTo>
                <a:cubicBezTo>
                  <a:pt x="6711" y="17882"/>
                  <a:pt x="6691" y="17098"/>
                  <a:pt x="6691" y="16164"/>
                </a:cubicBezTo>
                <a:lnTo>
                  <a:pt x="6691" y="14463"/>
                </a:lnTo>
                <a:lnTo>
                  <a:pt x="5137" y="14463"/>
                </a:lnTo>
                <a:cubicBezTo>
                  <a:pt x="4282" y="14463"/>
                  <a:pt x="3465" y="14433"/>
                  <a:pt x="3322" y="14396"/>
                </a:cubicBezTo>
                <a:cubicBezTo>
                  <a:pt x="2471" y="14178"/>
                  <a:pt x="1712" y="13397"/>
                  <a:pt x="1414" y="12438"/>
                </a:cubicBezTo>
                <a:cubicBezTo>
                  <a:pt x="1309" y="12097"/>
                  <a:pt x="1302" y="11830"/>
                  <a:pt x="1302" y="7946"/>
                </a:cubicBezTo>
                <a:lnTo>
                  <a:pt x="1302" y="3815"/>
                </a:lnTo>
                <a:lnTo>
                  <a:pt x="1442" y="3387"/>
                </a:lnTo>
                <a:cubicBezTo>
                  <a:pt x="1711" y="2566"/>
                  <a:pt x="2323" y="1893"/>
                  <a:pt x="3061" y="1603"/>
                </a:cubicBezTo>
                <a:lnTo>
                  <a:pt x="3464" y="1445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580" name="I’m caller"/>
          <p:cNvSpPr txBox="1"/>
          <p:nvPr/>
        </p:nvSpPr>
        <p:spPr>
          <a:xfrm>
            <a:off x="8462783" y="5262137"/>
            <a:ext cx="3050770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200"/>
            </a:pPr>
            <a:r>
              <a:t>I’m </a:t>
            </a:r>
            <a:r>
              <a:rPr>
                <a:solidFill>
                  <a:srgbClr val="0090D0"/>
                </a:solidFill>
              </a:rPr>
              <a:t>caller</a:t>
            </a:r>
          </a:p>
        </p:txBody>
      </p:sp>
      <p:sp>
        <p:nvSpPr>
          <p:cNvPr id="581" name="I’m callee"/>
          <p:cNvSpPr txBox="1"/>
          <p:nvPr/>
        </p:nvSpPr>
        <p:spPr>
          <a:xfrm>
            <a:off x="13559368" y="5262137"/>
            <a:ext cx="3172944" cy="936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200"/>
            </a:pPr>
            <a:r>
              <a:t>I’m </a:t>
            </a:r>
            <a:r>
              <a:rPr>
                <a:solidFill>
                  <a:srgbClr val="0090D0"/>
                </a:solidFill>
              </a:rPr>
              <a:t>callee</a:t>
            </a:r>
          </a:p>
        </p:txBody>
      </p:sp>
      <p:sp>
        <p:nvSpPr>
          <p:cNvPr id="5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1" grpId="4"/>
      <p:bldP build="whole" bldLvl="1" animBg="1" rev="0" advAuto="0" spid="580" grpId="2"/>
      <p:bldP build="whole" bldLvl="1" animBg="1" rev="0" advAuto="0" spid="578" grpId="1"/>
      <p:bldP build="whole" bldLvl="1" animBg="1" rev="0" advAuto="0" spid="579" grpId="3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585" name="calling conventions describe the interface of called code:…"/>
          <p:cNvSpPr txBox="1"/>
          <p:nvPr>
            <p:ph type="body" idx="1"/>
          </p:nvPr>
        </p:nvSpPr>
        <p:spPr>
          <a:xfrm>
            <a:off x="4260026" y="2700097"/>
            <a:ext cx="16770625" cy="10397620"/>
          </a:xfrm>
          <a:prstGeom prst="rect">
            <a:avLst/>
          </a:prstGeom>
        </p:spPr>
        <p:txBody>
          <a:bodyPr/>
          <a:lstStyle/>
          <a:p>
            <a:pPr marL="538038" indent="-538038" defTabSz="714732">
              <a:spcBef>
                <a:spcPts val="5100"/>
              </a:spcBef>
              <a:defRPr sz="5568"/>
            </a:pPr>
            <a:r>
              <a:t>calling conventions describe the interface of called code:</a:t>
            </a:r>
          </a:p>
          <a:p>
            <a:pPr lvl="1" marL="924753" indent="-538038" defTabSz="714732">
              <a:spcBef>
                <a:spcPts val="5100"/>
              </a:spcBef>
              <a:defRPr sz="5568"/>
            </a:pPr>
            <a:r>
              <a:rPr>
                <a:solidFill>
                  <a:srgbClr val="0090D0"/>
                </a:solidFill>
              </a:rPr>
              <a:t>parameters</a:t>
            </a:r>
            <a:r>
              <a:t> </a:t>
            </a:r>
            <a:r>
              <a:rPr>
                <a:solidFill>
                  <a:srgbClr val="0090D0"/>
                </a:solidFill>
              </a:rPr>
              <a:t>order</a:t>
            </a:r>
          </a:p>
          <a:p>
            <a:pPr lvl="1" marL="924753" indent="-538038" defTabSz="714732">
              <a:spcBef>
                <a:spcPts val="5100"/>
              </a:spcBef>
              <a:defRPr sz="5568"/>
            </a:pPr>
            <a:r>
              <a:t>how parameters are passed (</a:t>
            </a:r>
            <a:r>
              <a:rPr>
                <a:solidFill>
                  <a:srgbClr val="0090D0"/>
                </a:solidFill>
              </a:rPr>
              <a:t>pushed</a:t>
            </a:r>
            <a:r>
              <a:t> </a:t>
            </a:r>
            <a:r>
              <a:rPr>
                <a:solidFill>
                  <a:srgbClr val="0090D0"/>
                </a:solidFill>
              </a:rPr>
              <a:t>on the</a:t>
            </a:r>
            <a:r>
              <a:t> </a:t>
            </a:r>
            <a:r>
              <a:rPr>
                <a:solidFill>
                  <a:srgbClr val="0090D0"/>
                </a:solidFill>
              </a:rPr>
              <a:t>stack</a:t>
            </a:r>
            <a:r>
              <a:t>, </a:t>
            </a:r>
            <a:r>
              <a:rPr>
                <a:solidFill>
                  <a:srgbClr val="0090D0"/>
                </a:solidFill>
              </a:rPr>
              <a:t>placed in</a:t>
            </a:r>
            <a:r>
              <a:t> </a:t>
            </a:r>
            <a:r>
              <a:rPr>
                <a:solidFill>
                  <a:srgbClr val="0090D0"/>
                </a:solidFill>
              </a:rPr>
              <a:t>registers</a:t>
            </a:r>
            <a:r>
              <a:t>, or a </a:t>
            </a:r>
            <a:r>
              <a:rPr>
                <a:solidFill>
                  <a:srgbClr val="0090D0"/>
                </a:solidFill>
              </a:rPr>
              <a:t>mix</a:t>
            </a:r>
            <a:r>
              <a:t> of both)</a:t>
            </a:r>
          </a:p>
          <a:p>
            <a:pPr lvl="1" marL="924753" indent="-538038" defTabSz="714732">
              <a:spcBef>
                <a:spcPts val="5100"/>
              </a:spcBef>
              <a:defRPr sz="5568"/>
            </a:pPr>
            <a:r>
              <a:t>preserve registers for the caller:</a:t>
            </a:r>
            <a:r>
              <a:rPr>
                <a:solidFill>
                  <a:srgbClr val="0090D0"/>
                </a:solidFill>
              </a:rPr>
              <a:t>callee-saved registers</a:t>
            </a:r>
            <a:r>
              <a:t> or non-volatile registers</a:t>
            </a:r>
          </a:p>
          <a:p>
            <a:pPr lvl="1" marL="924753" indent="-538038" defTabSz="714732">
              <a:spcBef>
                <a:spcPts val="5100"/>
              </a:spcBef>
              <a:defRPr sz="5568"/>
            </a:pPr>
            <a:r>
              <a:t>how </a:t>
            </a:r>
            <a:r>
              <a:rPr>
                <a:solidFill>
                  <a:srgbClr val="0090D0"/>
                </a:solidFill>
              </a:rPr>
              <a:t>prepararing and restoring stack</a:t>
            </a:r>
            <a:r>
              <a:t> tasks are divided between caller and callee</a:t>
            </a:r>
          </a:p>
        </p:txBody>
      </p:sp>
      <p:sp>
        <p:nvSpPr>
          <p:cNvPr id="5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589" name="calling conventions are part of the application binary interface (ABI).…"/>
          <p:cNvSpPr txBox="1"/>
          <p:nvPr>
            <p:ph type="body" idx="1"/>
          </p:nvPr>
        </p:nvSpPr>
        <p:spPr>
          <a:xfrm>
            <a:off x="4260026" y="2700097"/>
            <a:ext cx="16770625" cy="10397620"/>
          </a:xfrm>
          <a:prstGeom prst="rect">
            <a:avLst/>
          </a:prstGeom>
        </p:spPr>
        <p:txBody>
          <a:bodyPr/>
          <a:lstStyle/>
          <a:p>
            <a:pPr marL="618434" indent="-618434">
              <a:defRPr sz="6400"/>
            </a:pPr>
            <a:r>
              <a:rPr>
                <a:solidFill>
                  <a:srgbClr val="0090D0"/>
                </a:solidFill>
              </a:rPr>
              <a:t>calling conventions</a:t>
            </a:r>
            <a:r>
              <a:t> are part of the application binary interface (</a:t>
            </a:r>
            <a:r>
              <a:rPr>
                <a:solidFill>
                  <a:srgbClr val="0090D0"/>
                </a:solidFill>
              </a:rPr>
              <a:t>ABI</a:t>
            </a:r>
            <a:r>
              <a:t>).</a:t>
            </a:r>
          </a:p>
          <a:p>
            <a:pPr marL="618434" indent="-618434">
              <a:defRPr sz="6400"/>
            </a:pPr>
            <a:r>
              <a:t>different compilers, different calling conventions and different implementations of the conventions</a:t>
            </a:r>
          </a:p>
        </p:txBody>
      </p:sp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593" name="Caller clean-up…"/>
          <p:cNvSpPr txBox="1"/>
          <p:nvPr>
            <p:ph type="body" sz="half" idx="1"/>
          </p:nvPr>
        </p:nvSpPr>
        <p:spPr>
          <a:xfrm>
            <a:off x="4933392" y="1659190"/>
            <a:ext cx="6870125" cy="10397620"/>
          </a:xfrm>
          <a:prstGeom prst="rect">
            <a:avLst/>
          </a:prstGeom>
        </p:spPr>
        <p:txBody>
          <a:bodyPr/>
          <a:lstStyle/>
          <a:p>
            <a:pPr marL="618434" indent="-618434">
              <a:defRPr sz="6400"/>
            </a:pPr>
            <a:r>
              <a:rPr>
                <a:solidFill>
                  <a:srgbClr val="0090D0"/>
                </a:solidFill>
              </a:rPr>
              <a:t>Caller</a:t>
            </a:r>
            <a:r>
              <a:t> clean-up</a:t>
            </a:r>
            <a:endParaRPr>
              <a:solidFill>
                <a:srgbClr val="0090D0"/>
              </a:solidFill>
            </a:endParaRPr>
          </a:p>
          <a:p>
            <a:pPr lvl="1" marL="1062934" indent="-618434">
              <a:defRPr sz="6400"/>
            </a:pPr>
            <a:r>
              <a:rPr>
                <a:solidFill>
                  <a:srgbClr val="0090D0"/>
                </a:solidFill>
              </a:rPr>
              <a:t>cdecl</a:t>
            </a:r>
            <a:endParaRPr>
              <a:solidFill>
                <a:srgbClr val="0090D0"/>
              </a:solidFill>
            </a:endParaRPr>
          </a:p>
          <a:p>
            <a:pPr lvl="1" marL="1062934" indent="-618434">
              <a:defRPr sz="6400"/>
            </a:pPr>
            <a:r>
              <a:rPr>
                <a:solidFill>
                  <a:srgbClr val="0090D0"/>
                </a:solidFill>
              </a:rPr>
              <a:t>syscall</a:t>
            </a:r>
            <a:endParaRPr>
              <a:solidFill>
                <a:srgbClr val="0090D0"/>
              </a:solidFill>
            </a:endParaRPr>
          </a:p>
          <a:p>
            <a:pPr lvl="1" marL="1062934" indent="-618434">
              <a:defRPr sz="6400"/>
            </a:pPr>
            <a:r>
              <a:rPr>
                <a:solidFill>
                  <a:srgbClr val="0090D0"/>
                </a:solidFill>
              </a:rPr>
              <a:t>optlink</a:t>
            </a:r>
          </a:p>
        </p:txBody>
      </p:sp>
      <p:sp>
        <p:nvSpPr>
          <p:cNvPr id="594" name="Callee clean-up…"/>
          <p:cNvSpPr txBox="1"/>
          <p:nvPr/>
        </p:nvSpPr>
        <p:spPr>
          <a:xfrm>
            <a:off x="14120221" y="3067388"/>
            <a:ext cx="6870125" cy="10397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618434" indent="-618434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6400"/>
            </a:pPr>
            <a:r>
              <a:rPr>
                <a:solidFill>
                  <a:srgbClr val="0090D0"/>
                </a:solidFill>
              </a:rPr>
              <a:t>Callee</a:t>
            </a:r>
            <a:r>
              <a:t> clean-up</a:t>
            </a:r>
          </a:p>
          <a:p>
            <a:pPr lvl="1" marL="1062934" indent="-618434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6400">
                <a:solidFill>
                  <a:srgbClr val="0090D0"/>
                </a:solidFill>
              </a:defRPr>
            </a:pPr>
            <a:r>
              <a:t>stdcall</a:t>
            </a:r>
          </a:p>
          <a:p>
            <a:pPr lvl="1" marL="1062934" indent="-618434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6400">
                <a:solidFill>
                  <a:srgbClr val="0090D0"/>
                </a:solidFill>
              </a:defRPr>
            </a:pPr>
            <a:r>
              <a:t>Microsoft fastcall</a:t>
            </a:r>
          </a:p>
          <a:p>
            <a:pPr lvl="1" marL="1062934" indent="-618434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6400">
                <a:solidFill>
                  <a:srgbClr val="0090D0"/>
                </a:solidFill>
              </a:defRPr>
            </a:pPr>
            <a:r>
              <a:t>…</a:t>
            </a:r>
          </a:p>
          <a:p>
            <a:pPr lvl="1" marL="1062934" indent="-618434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 sz="6400">
                <a:solidFill>
                  <a:srgbClr val="0090D0"/>
                </a:solidFill>
              </a:defRPr>
            </a:pPr>
            <a:r>
              <a:t>safecall</a:t>
            </a:r>
          </a:p>
        </p:txBody>
      </p:sp>
      <p:sp>
        <p:nvSpPr>
          <p:cNvPr id="5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598" name="The malware and examples we will see during this talk are compiled with mingw gcc. It use cdecl…"/>
          <p:cNvSpPr txBox="1"/>
          <p:nvPr>
            <p:ph type="body" idx="1"/>
          </p:nvPr>
        </p:nvSpPr>
        <p:spPr>
          <a:xfrm>
            <a:off x="4260026" y="2700097"/>
            <a:ext cx="16249355" cy="10397620"/>
          </a:xfrm>
          <a:prstGeom prst="rect">
            <a:avLst/>
          </a:prstGeom>
        </p:spPr>
        <p:txBody>
          <a:bodyPr/>
          <a:lstStyle/>
          <a:p>
            <a:pPr marL="618434" indent="-618434">
              <a:defRPr sz="6400"/>
            </a:pPr>
            <a:r>
              <a:t>The malware and examples we will see during this talk are compiled with </a:t>
            </a:r>
            <a:r>
              <a:rPr>
                <a:solidFill>
                  <a:srgbClr val="0090D0"/>
                </a:solidFill>
              </a:rPr>
              <a:t>mingw gcc</a:t>
            </a:r>
            <a:r>
              <a:t>. It use </a:t>
            </a:r>
            <a:r>
              <a:rPr>
                <a:solidFill>
                  <a:srgbClr val="0090D0"/>
                </a:solidFill>
              </a:rPr>
              <a:t>cdecl</a:t>
            </a:r>
            <a:endParaRPr>
              <a:solidFill>
                <a:srgbClr val="0090D0"/>
              </a:solidFill>
            </a:endParaRPr>
          </a:p>
          <a:p>
            <a:pPr marL="618434" indent="-618434">
              <a:defRPr sz="6400"/>
            </a:pPr>
            <a:r>
              <a:t>Let’s review this calling convention: </a:t>
            </a:r>
            <a:r>
              <a:rPr>
                <a:solidFill>
                  <a:srgbClr val="0090D0"/>
                </a:solidFill>
              </a:rPr>
              <a:t>cdecl</a:t>
            </a:r>
          </a:p>
        </p:txBody>
      </p:sp>
      <p:sp>
        <p:nvSpPr>
          <p:cNvPr id="5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602" name="cdecl…"/>
          <p:cNvSpPr txBox="1"/>
          <p:nvPr>
            <p:ph type="body" idx="1"/>
          </p:nvPr>
        </p:nvSpPr>
        <p:spPr>
          <a:xfrm>
            <a:off x="4260026" y="2700097"/>
            <a:ext cx="16770625" cy="10397620"/>
          </a:xfrm>
          <a:prstGeom prst="rect">
            <a:avLst/>
          </a:prstGeom>
        </p:spPr>
        <p:txBody>
          <a:bodyPr/>
          <a:lstStyle/>
          <a:p>
            <a:pPr marL="831021" indent="-831021">
              <a:defRPr sz="6400"/>
            </a:pPr>
            <a:r>
              <a:rPr b="1" sz="8600">
                <a:solidFill>
                  <a:srgbClr val="0090D0"/>
                </a:solidFill>
              </a:rPr>
              <a:t>cdecl</a:t>
            </a:r>
            <a:r>
              <a:t>  </a:t>
            </a:r>
          </a:p>
          <a:p>
            <a:pPr lvl="1" marL="1062934" indent="-618434">
              <a:defRPr sz="6400"/>
            </a:pPr>
            <a:r>
              <a:t>stands for </a:t>
            </a:r>
            <a:r>
              <a:rPr>
                <a:solidFill>
                  <a:srgbClr val="0090D0"/>
                </a:solidFill>
              </a:rPr>
              <a:t>C declaration</a:t>
            </a:r>
          </a:p>
          <a:p>
            <a:pPr lvl="1" marL="1062934" indent="-618434">
              <a:defRPr sz="6400"/>
            </a:pPr>
            <a:r>
              <a:rPr>
                <a:solidFill>
                  <a:srgbClr val="0090D0"/>
                </a:solidFill>
              </a:rPr>
              <a:t>originates</a:t>
            </a:r>
            <a:r>
              <a:t> from the </a:t>
            </a:r>
            <a:r>
              <a:rPr>
                <a:solidFill>
                  <a:srgbClr val="0090D0"/>
                </a:solidFill>
              </a:rPr>
              <a:t>C programming language </a:t>
            </a:r>
            <a:endParaRPr>
              <a:solidFill>
                <a:srgbClr val="0090D0"/>
              </a:solidFill>
            </a:endParaRPr>
          </a:p>
          <a:p>
            <a:pPr lvl="1" marL="1062934" indent="-618434">
              <a:defRPr sz="6400"/>
            </a:pPr>
            <a:r>
              <a:t>is </a:t>
            </a:r>
            <a:r>
              <a:rPr>
                <a:solidFill>
                  <a:srgbClr val="0090D0"/>
                </a:solidFill>
              </a:rPr>
              <a:t>used by many C compilers</a:t>
            </a:r>
            <a:r>
              <a:t> for the </a:t>
            </a:r>
            <a:r>
              <a:rPr>
                <a:solidFill>
                  <a:srgbClr val="0090D0"/>
                </a:solidFill>
              </a:rPr>
              <a:t>x86 architecture</a:t>
            </a:r>
          </a:p>
        </p:txBody>
      </p:sp>
      <p:sp>
        <p:nvSpPr>
          <p:cNvPr id="6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decl…"/>
          <p:cNvSpPr txBox="1"/>
          <p:nvPr>
            <p:ph type="body" idx="1"/>
          </p:nvPr>
        </p:nvSpPr>
        <p:spPr>
          <a:xfrm>
            <a:off x="4260026" y="2700097"/>
            <a:ext cx="16770625" cy="10397620"/>
          </a:xfrm>
          <a:prstGeom prst="rect">
            <a:avLst/>
          </a:prstGeom>
        </p:spPr>
        <p:txBody>
          <a:bodyPr/>
          <a:lstStyle/>
          <a:p>
            <a:pPr marL="573404" indent="-573404" defTabSz="566856">
              <a:spcBef>
                <a:spcPts val="4000"/>
              </a:spcBef>
              <a:defRPr sz="4416"/>
            </a:pPr>
            <a:r>
              <a:rPr b="1" sz="5934">
                <a:solidFill>
                  <a:srgbClr val="0090D0"/>
                </a:solidFill>
              </a:rPr>
              <a:t>cdecl</a:t>
            </a:r>
            <a:r>
              <a:t>  </a:t>
            </a:r>
          </a:p>
          <a:p>
            <a:pPr lvl="1" marL="733424" indent="-426719" defTabSz="566856">
              <a:spcBef>
                <a:spcPts val="4000"/>
              </a:spcBef>
              <a:defRPr sz="4416"/>
            </a:pPr>
            <a:r>
              <a:rPr>
                <a:solidFill>
                  <a:srgbClr val="0090D0"/>
                </a:solidFill>
              </a:rPr>
              <a:t>arguments</a:t>
            </a:r>
            <a:r>
              <a:t> are passed on the </a:t>
            </a:r>
            <a:r>
              <a:rPr>
                <a:solidFill>
                  <a:srgbClr val="0090D0"/>
                </a:solidFill>
              </a:rPr>
              <a:t>stack</a:t>
            </a:r>
          </a:p>
          <a:p>
            <a:pPr lvl="1" marL="733424" indent="-426719" defTabSz="566856">
              <a:spcBef>
                <a:spcPts val="4000"/>
              </a:spcBef>
              <a:defRPr sz="4416"/>
            </a:pPr>
            <a:r>
              <a:t>integer values and memory addresses are returned in the </a:t>
            </a:r>
            <a:r>
              <a:rPr>
                <a:solidFill>
                  <a:srgbClr val="0090D0"/>
                </a:solidFill>
              </a:rPr>
              <a:t>EAX register</a:t>
            </a:r>
            <a:endParaRPr>
              <a:solidFill>
                <a:srgbClr val="0090D0"/>
              </a:solidFill>
            </a:endParaRPr>
          </a:p>
          <a:p>
            <a:pPr lvl="1" marL="733424" indent="-426719" defTabSz="566856">
              <a:spcBef>
                <a:spcPts val="4000"/>
              </a:spcBef>
              <a:defRPr sz="4416"/>
            </a:pPr>
            <a:r>
              <a:rPr>
                <a:solidFill>
                  <a:srgbClr val="0090D0"/>
                </a:solidFill>
              </a:rPr>
              <a:t>arguments</a:t>
            </a:r>
            <a:r>
              <a:t> are pushed on the </a:t>
            </a:r>
            <a:r>
              <a:rPr>
                <a:solidFill>
                  <a:srgbClr val="0090D0"/>
                </a:solidFill>
              </a:rPr>
              <a:t>stack</a:t>
            </a:r>
            <a:r>
              <a:t> in the </a:t>
            </a:r>
            <a:r>
              <a:rPr>
                <a:solidFill>
                  <a:srgbClr val="0090D0"/>
                </a:solidFill>
              </a:rPr>
              <a:t>right-to-left</a:t>
            </a:r>
            <a:r>
              <a:t> order (first argument is the last pushed on the stack)</a:t>
            </a:r>
          </a:p>
          <a:p>
            <a:pPr lvl="1" marL="733424" indent="-426719" defTabSz="566856">
              <a:spcBef>
                <a:spcPts val="4000"/>
              </a:spcBef>
              <a:defRPr sz="4416"/>
            </a:pPr>
            <a:r>
              <a:rPr>
                <a:solidFill>
                  <a:srgbClr val="0090D0"/>
                </a:solidFill>
              </a:rPr>
              <a:t>GCC</a:t>
            </a:r>
            <a:r>
              <a:t> de facto standard</a:t>
            </a:r>
          </a:p>
          <a:p>
            <a:pPr lvl="1" marL="733424" indent="-426719" defTabSz="566856">
              <a:spcBef>
                <a:spcPts val="4000"/>
              </a:spcBef>
              <a:defRPr sz="4416"/>
            </a:pPr>
            <a:r>
              <a:t>GCC v &gt; 4.5 the stack must be aligned to a 16-byte boundary (</a:t>
            </a:r>
            <a:r>
              <a:rPr sz="3450">
                <a:solidFill>
                  <a:srgbClr val="5E5E5E"/>
                </a:solidFill>
                <a:latin typeface="Monaco"/>
                <a:ea typeface="Monaco"/>
                <a:cs typeface="Monaco"/>
                <a:sym typeface="Monaco"/>
              </a:rPr>
              <a:t>and esp, 0xfffffff0</a:t>
            </a:r>
            <a:r>
              <a:t>)</a:t>
            </a:r>
          </a:p>
          <a:p>
            <a:pPr lvl="1" marL="733424" indent="-426719" defTabSz="566856">
              <a:spcBef>
                <a:spcPts val="4000"/>
              </a:spcBef>
              <a:defRPr sz="4416"/>
            </a:pPr>
            <a:r>
              <a:rPr>
                <a:solidFill>
                  <a:srgbClr val="0090D0"/>
                </a:solidFill>
              </a:rPr>
              <a:t>caller</a:t>
            </a:r>
            <a:r>
              <a:t> clean-up stack</a:t>
            </a:r>
          </a:p>
        </p:txBody>
      </p:sp>
      <p:sp>
        <p:nvSpPr>
          <p:cNvPr id="606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6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understanding cdlec and stack frame"/>
          <p:cNvSpPr txBox="1"/>
          <p:nvPr>
            <p:ph type="body" idx="1"/>
          </p:nvPr>
        </p:nvSpPr>
        <p:spPr>
          <a:xfrm>
            <a:off x="4260026" y="2700097"/>
            <a:ext cx="16770625" cy="10397620"/>
          </a:xfrm>
          <a:prstGeom prst="rect">
            <a:avLst/>
          </a:prstGeom>
        </p:spPr>
        <p:txBody>
          <a:bodyPr/>
          <a:lstStyle/>
          <a:p>
            <a:pPr marL="618434" indent="-618434">
              <a:defRPr sz="6400"/>
            </a:pPr>
            <a:r>
              <a:t>understanding </a:t>
            </a:r>
            <a:r>
              <a:rPr>
                <a:solidFill>
                  <a:srgbClr val="0090D0"/>
                </a:solidFill>
              </a:rPr>
              <a:t>cdlec</a:t>
            </a:r>
            <a:r>
              <a:t> and </a:t>
            </a:r>
            <a:r>
              <a:rPr>
                <a:solidFill>
                  <a:srgbClr val="0090D0"/>
                </a:solidFill>
              </a:rPr>
              <a:t>stack frame</a:t>
            </a:r>
            <a:endParaRPr>
              <a:solidFill>
                <a:srgbClr val="0090D0"/>
              </a:solidFill>
            </a:endParaRP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</p:txBody>
      </p:sp>
      <p:sp>
        <p:nvSpPr>
          <p:cNvPr id="610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pic>
        <p:nvPicPr>
          <p:cNvPr id="611" name="Screenshot 2019-08-30 at 11.01.04.png" descr="Screenshot 2019-08-30 at 11.01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5226" y="5779658"/>
            <a:ext cx="13133547" cy="647067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dlec calling convention"/>
          <p:cNvSpPr txBox="1"/>
          <p:nvPr>
            <p:ph type="body" idx="1"/>
          </p:nvPr>
        </p:nvSpPr>
        <p:spPr>
          <a:xfrm>
            <a:off x="1154318" y="2700097"/>
            <a:ext cx="19876333" cy="10397620"/>
          </a:xfrm>
          <a:prstGeom prst="rect">
            <a:avLst/>
          </a:prstGeom>
        </p:spPr>
        <p:txBody>
          <a:bodyPr/>
          <a:lstStyle/>
          <a:p>
            <a:pPr marL="618434" indent="-618434">
              <a:defRPr sz="6400"/>
            </a:pPr>
            <a:r>
              <a:rPr>
                <a:solidFill>
                  <a:srgbClr val="0090D0"/>
                </a:solidFill>
              </a:rPr>
              <a:t>cdlec</a:t>
            </a:r>
            <a:r>
              <a:t> calling convention</a:t>
            </a: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</p:txBody>
      </p:sp>
      <p:sp>
        <p:nvSpPr>
          <p:cNvPr id="615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pic>
        <p:nvPicPr>
          <p:cNvPr id="616" name="Screenshot 2019-08-30 at 11.03.34.png" descr="Screenshot 2019-08-30 at 11.03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4460" y="6195598"/>
            <a:ext cx="12055080" cy="63400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17" name="Oval"/>
          <p:cNvSpPr/>
          <p:nvPr/>
        </p:nvSpPr>
        <p:spPr>
          <a:xfrm>
            <a:off x="12702788" y="8447707"/>
            <a:ext cx="5205655" cy="183586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8" name="Line"/>
          <p:cNvSpPr/>
          <p:nvPr/>
        </p:nvSpPr>
        <p:spPr>
          <a:xfrm>
            <a:off x="13900494" y="7367202"/>
            <a:ext cx="1076038" cy="1076039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9" name="funtion preamble"/>
          <p:cNvSpPr txBox="1"/>
          <p:nvPr/>
        </p:nvSpPr>
        <p:spPr>
          <a:xfrm>
            <a:off x="10470324" y="6781358"/>
            <a:ext cx="344335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funtion preamble</a:t>
            </a:r>
          </a:p>
        </p:txBody>
      </p:sp>
      <p:pic>
        <p:nvPicPr>
          <p:cNvPr id="620" name="Screenshot 2019-08-30 at 11.01.04.png" descr="Screenshot 2019-08-30 at 11.01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83102" y="2722148"/>
            <a:ext cx="6688405" cy="329526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21" name="Oval"/>
          <p:cNvSpPr/>
          <p:nvPr/>
        </p:nvSpPr>
        <p:spPr>
          <a:xfrm>
            <a:off x="12224477" y="3905535"/>
            <a:ext cx="5554540" cy="2156980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2" name="Line"/>
          <p:cNvSpPr/>
          <p:nvPr/>
        </p:nvSpPr>
        <p:spPr>
          <a:xfrm flipH="1">
            <a:off x="8353494" y="5375395"/>
            <a:ext cx="4064673" cy="1713666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3" name="Rectangle"/>
          <p:cNvSpPr/>
          <p:nvPr/>
        </p:nvSpPr>
        <p:spPr>
          <a:xfrm>
            <a:off x="13525185" y="9325577"/>
            <a:ext cx="3963533" cy="537734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4" name="16 byte stack alignment"/>
          <p:cNvSpPr txBox="1"/>
          <p:nvPr/>
        </p:nvSpPr>
        <p:spPr>
          <a:xfrm>
            <a:off x="12925164" y="6206587"/>
            <a:ext cx="476090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16 byte stack alignment</a:t>
            </a:r>
          </a:p>
        </p:txBody>
      </p:sp>
      <p:sp>
        <p:nvSpPr>
          <p:cNvPr id="625" name="Line"/>
          <p:cNvSpPr/>
          <p:nvPr/>
        </p:nvSpPr>
        <p:spPr>
          <a:xfrm>
            <a:off x="15940788" y="6863776"/>
            <a:ext cx="547640" cy="2421300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ntr" nodeType="afterEffect" presetSubtype="1" presetID="2" grpId="5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9" grpId="5"/>
      <p:bldP build="whole" bldLvl="1" animBg="1" rev="0" advAuto="0" spid="616" grpId="3"/>
      <p:bldP build="whole" bldLvl="1" animBg="1" rev="0" advAuto="0" spid="617" grpId="4"/>
      <p:bldP build="whole" bldLvl="1" animBg="1" rev="0" advAuto="0" spid="618" grpId="7"/>
      <p:bldP build="whole" bldLvl="1" animBg="1" rev="0" advAuto="0" spid="624" grpId="9"/>
      <p:bldP build="whole" bldLvl="1" animBg="1" rev="0" advAuto="0" spid="623" grpId="8"/>
      <p:bldP build="whole" bldLvl="1" animBg="1" rev="0" advAuto="0" spid="621" grpId="2"/>
      <p:bldP build="whole" bldLvl="1" animBg="1" rev="0" advAuto="0" spid="625" grpId="10"/>
      <p:bldP build="whole" bldLvl="1" animBg="1" rev="0" advAuto="0" spid="622" grpId="6"/>
      <p:bldP build="whole" bldLvl="1" animBg="1" rev="0" advAuto="0" spid="62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sp>
        <p:nvSpPr>
          <p:cNvPr id="174" name="disassembly is a great reverse engineering tool to analyse compiled binaries"/>
          <p:cNvSpPr txBox="1"/>
          <p:nvPr>
            <p:ph type="body" sz="half" idx="1"/>
          </p:nvPr>
        </p:nvSpPr>
        <p:spPr>
          <a:xfrm>
            <a:off x="10365733" y="3116820"/>
            <a:ext cx="9630814" cy="9366884"/>
          </a:xfrm>
          <a:prstGeom prst="rect">
            <a:avLst/>
          </a:prstGeom>
        </p:spPr>
        <p:txBody>
          <a:bodyPr/>
          <a:lstStyle/>
          <a:p>
            <a:pPr marL="611187" indent="-611187">
              <a:defRPr b="1" sz="6100"/>
            </a:pPr>
            <a:r>
              <a:rPr>
                <a:solidFill>
                  <a:srgbClr val="0090D0"/>
                </a:solidFill>
              </a:rPr>
              <a:t>disassembly</a:t>
            </a:r>
            <a:r>
              <a:rPr>
                <a:solidFill>
                  <a:srgbClr val="5E5E5E"/>
                </a:solidFill>
              </a:rPr>
              <a:t> is a great reverse engineering tool to analyse compiled binaries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5440" y="6081826"/>
            <a:ext cx="7042731" cy="657592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VERSE ENGINEERING…"/>
          <p:cNvSpPr txBox="1"/>
          <p:nvPr/>
        </p:nvSpPr>
        <p:spPr>
          <a:xfrm>
            <a:off x="2181106" y="3035391"/>
            <a:ext cx="19504597" cy="2641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marL="421719" indent="-421719" algn="l" defTabSz="566856">
              <a:spcBef>
                <a:spcPts val="4000"/>
              </a:spcBef>
              <a:buClr>
                <a:srgbClr val="0090D0"/>
              </a:buClr>
              <a:buSzPct val="145000"/>
              <a:buChar char="•"/>
              <a:defRPr sz="4761"/>
            </a:lvl1pPr>
            <a:lvl2pPr marL="693372" indent="-421719" algn="l" defTabSz="566856">
              <a:spcBef>
                <a:spcPts val="4000"/>
              </a:spcBef>
              <a:buClr>
                <a:srgbClr val="0090D0"/>
              </a:buClr>
              <a:buSzPct val="145000"/>
              <a:buChar char="•"/>
              <a:defRPr b="0" i="1" sz="4209">
                <a:solidFill>
                  <a:srgbClr val="5E5E5E"/>
                </a:solidFill>
              </a:defRPr>
            </a:lvl2pPr>
          </a:lstStyle>
          <a:p>
            <a:pPr/>
            <a:r>
              <a:t>REVERSE ENGINEERING</a:t>
            </a:r>
          </a:p>
          <a:p>
            <a:pPr lvl="1"/>
            <a:r>
              <a:t>is the process by which a man-made object is deconstructed to reveal its designs, architecture, or to extract knowledge from the object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23665232" y="13024907"/>
            <a:ext cx="409779" cy="6884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4" grpId="1"/>
      <p:bldP build="p" bldLvl="5" animBg="1" rev="0" advAuto="0" spid="17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dlec calling convention"/>
          <p:cNvSpPr txBox="1"/>
          <p:nvPr>
            <p:ph type="body" idx="1"/>
          </p:nvPr>
        </p:nvSpPr>
        <p:spPr>
          <a:xfrm>
            <a:off x="1154318" y="2700097"/>
            <a:ext cx="19876333" cy="10397620"/>
          </a:xfrm>
          <a:prstGeom prst="rect">
            <a:avLst/>
          </a:prstGeom>
        </p:spPr>
        <p:txBody>
          <a:bodyPr/>
          <a:lstStyle/>
          <a:p>
            <a:pPr marL="618434" indent="-618434">
              <a:defRPr sz="6400"/>
            </a:pPr>
            <a:r>
              <a:rPr>
                <a:solidFill>
                  <a:srgbClr val="0090D0"/>
                </a:solidFill>
              </a:rPr>
              <a:t>cdlec</a:t>
            </a:r>
            <a:r>
              <a:t> calling convention</a:t>
            </a: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</p:txBody>
      </p:sp>
      <p:sp>
        <p:nvSpPr>
          <p:cNvPr id="629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pic>
        <p:nvPicPr>
          <p:cNvPr id="630" name="Screenshot 2019-08-30 at 11.03.34.png" descr="Screenshot 2019-08-30 at 11.03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5710" y="6195598"/>
            <a:ext cx="12055080" cy="63400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31" name="Oval"/>
          <p:cNvSpPr/>
          <p:nvPr/>
        </p:nvSpPr>
        <p:spPr>
          <a:xfrm>
            <a:off x="11894442" y="10325802"/>
            <a:ext cx="4998528" cy="1158390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32" name="Screenshot 2019-08-30 at 11.01.04.png" descr="Screenshot 2019-08-30 at 11.01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4352" y="2722148"/>
            <a:ext cx="6688405" cy="329526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633" name="Screenshot 2019-08-30 at 11.18.01 10.jpg" descr="Screenshot 2019-08-30 at 11.18.01 1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08060" y="4524392"/>
            <a:ext cx="4270657" cy="802244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34" name="Oval"/>
          <p:cNvSpPr/>
          <p:nvPr/>
        </p:nvSpPr>
        <p:spPr>
          <a:xfrm>
            <a:off x="14341177" y="4914412"/>
            <a:ext cx="1487485" cy="779333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4" grpId="3"/>
      <p:bldP build="whole" bldLvl="1" animBg="1" rev="0" advAuto="0" spid="631" grpId="4"/>
      <p:bldP build="whole" bldLvl="1" animBg="1" rev="0" advAuto="0" spid="630" grpId="2"/>
      <p:bldP build="whole" bldLvl="1" animBg="1" rev="0" advAuto="0" spid="632" grpId="1"/>
      <p:bldP build="whole" bldLvl="1" animBg="1" rev="0" advAuto="0" spid="633" grpId="5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dlec calling convention"/>
          <p:cNvSpPr txBox="1"/>
          <p:nvPr>
            <p:ph type="body" idx="1"/>
          </p:nvPr>
        </p:nvSpPr>
        <p:spPr>
          <a:xfrm>
            <a:off x="1154318" y="2700097"/>
            <a:ext cx="19876333" cy="10397620"/>
          </a:xfrm>
          <a:prstGeom prst="rect">
            <a:avLst/>
          </a:prstGeom>
        </p:spPr>
        <p:txBody>
          <a:bodyPr/>
          <a:lstStyle/>
          <a:p>
            <a:pPr marL="618434" indent="-618434">
              <a:defRPr sz="6400"/>
            </a:pPr>
            <a:r>
              <a:rPr>
                <a:solidFill>
                  <a:srgbClr val="0090D0"/>
                </a:solidFill>
              </a:rPr>
              <a:t>cdlec</a:t>
            </a:r>
            <a:r>
              <a:t> calling convention</a:t>
            </a: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</p:txBody>
      </p:sp>
      <p:sp>
        <p:nvSpPr>
          <p:cNvPr id="638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pic>
        <p:nvPicPr>
          <p:cNvPr id="639" name="Screenshot 2019-08-30 at 11.03.34.png" descr="Screenshot 2019-08-30 at 11.03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5710" y="6195598"/>
            <a:ext cx="12055080" cy="63400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40" name="Oval"/>
          <p:cNvSpPr/>
          <p:nvPr/>
        </p:nvSpPr>
        <p:spPr>
          <a:xfrm>
            <a:off x="11894442" y="11222468"/>
            <a:ext cx="4998528" cy="63677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41" name="Screenshot 2019-08-30 at 11.01.04.png" descr="Screenshot 2019-08-30 at 11.01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4352" y="2722148"/>
            <a:ext cx="6688405" cy="329526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642" name="Screenshot 2019-08-30 at 11.18.01 4.jpg" descr="Screenshot 2019-08-30 at 11.18.01 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92852" y="4453015"/>
            <a:ext cx="4302377" cy="808203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0" grpId="3"/>
      <p:bldP build="whole" bldLvl="1" animBg="1" rev="0" advAuto="0" spid="642" grpId="4"/>
      <p:bldP build="whole" bldLvl="1" animBg="1" rev="0" advAuto="0" spid="639" grpId="2"/>
      <p:bldP build="whole" bldLvl="1" animBg="1" rev="0" advAuto="0" spid="641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dlec calling convention"/>
          <p:cNvSpPr txBox="1"/>
          <p:nvPr>
            <p:ph type="body" idx="1"/>
          </p:nvPr>
        </p:nvSpPr>
        <p:spPr>
          <a:xfrm>
            <a:off x="1154318" y="2700097"/>
            <a:ext cx="19876333" cy="10397620"/>
          </a:xfrm>
          <a:prstGeom prst="rect">
            <a:avLst/>
          </a:prstGeom>
        </p:spPr>
        <p:txBody>
          <a:bodyPr/>
          <a:lstStyle/>
          <a:p>
            <a:pPr marL="618434" indent="-618434">
              <a:defRPr sz="6400"/>
            </a:pPr>
            <a:r>
              <a:rPr>
                <a:solidFill>
                  <a:srgbClr val="0090D0"/>
                </a:solidFill>
              </a:rPr>
              <a:t>cdlec</a:t>
            </a:r>
            <a:r>
              <a:t> calling convention</a:t>
            </a: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</p:txBody>
      </p:sp>
      <p:sp>
        <p:nvSpPr>
          <p:cNvPr id="646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pic>
        <p:nvPicPr>
          <p:cNvPr id="647" name="Screenshot 2019-08-30 at 11.01.04.png" descr="Screenshot 2019-08-30 at 11.01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4352" y="2722148"/>
            <a:ext cx="6688405" cy="329526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48" name="Oval"/>
          <p:cNvSpPr/>
          <p:nvPr/>
        </p:nvSpPr>
        <p:spPr>
          <a:xfrm>
            <a:off x="10251380" y="2542812"/>
            <a:ext cx="6634827" cy="134253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49" name="Screenshot 2019-08-30 at 11.50.15.png" descr="Screenshot 2019-08-30 at 11.50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6235" y="6161554"/>
            <a:ext cx="12251533" cy="55542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50" name="Oval"/>
          <p:cNvSpPr/>
          <p:nvPr/>
        </p:nvSpPr>
        <p:spPr>
          <a:xfrm>
            <a:off x="6393755" y="6151731"/>
            <a:ext cx="3056045" cy="93023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1" name="Oval"/>
          <p:cNvSpPr/>
          <p:nvPr/>
        </p:nvSpPr>
        <p:spPr>
          <a:xfrm>
            <a:off x="6875958" y="7607322"/>
            <a:ext cx="950942" cy="11155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2" name="2 args"/>
          <p:cNvSpPr txBox="1"/>
          <p:nvPr/>
        </p:nvSpPr>
        <p:spPr>
          <a:xfrm>
            <a:off x="5520728" y="7851889"/>
            <a:ext cx="134104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2 args</a:t>
            </a:r>
          </a:p>
        </p:txBody>
      </p:sp>
      <p:sp>
        <p:nvSpPr>
          <p:cNvPr id="653" name="No local vars,…"/>
          <p:cNvSpPr txBox="1"/>
          <p:nvPr/>
        </p:nvSpPr>
        <p:spPr>
          <a:xfrm>
            <a:off x="11618473" y="6073862"/>
            <a:ext cx="4902735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solidFill>
                  <a:schemeClr val="accent4"/>
                </a:solidFill>
              </a:defRPr>
            </a:pPr>
            <a:r>
              <a:t>No local vars,</a:t>
            </a:r>
          </a:p>
          <a:p>
            <a:pPr algn="l">
              <a:defRPr>
                <a:solidFill>
                  <a:schemeClr val="accent4"/>
                </a:solidFill>
              </a:defRPr>
            </a:pPr>
            <a:r>
              <a:t>registers will do the task</a:t>
            </a:r>
          </a:p>
        </p:txBody>
      </p:sp>
      <p:sp>
        <p:nvSpPr>
          <p:cNvPr id="654" name="Oval"/>
          <p:cNvSpPr/>
          <p:nvPr/>
        </p:nvSpPr>
        <p:spPr>
          <a:xfrm>
            <a:off x="11665488" y="8750322"/>
            <a:ext cx="3306548" cy="11155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55" name="Screenshot 2019-08-30 at 11.18.01 4.jpg" descr="Screenshot 2019-08-30 at 11.18.01 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92852" y="4453015"/>
            <a:ext cx="4302377" cy="8082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Screenshot 2019-08-30 at 11.18.01 5.jpg" descr="Screenshot 2019-08-30 at 11.18.01 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914479" y="4500562"/>
            <a:ext cx="4302376" cy="808203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657" name="Screenshot 2019-08-30 at 11.18.01 6.jpg" descr="Screenshot 2019-08-30 at 11.18.01 6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917863" y="4460472"/>
            <a:ext cx="4295608" cy="806931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58" name="Oval"/>
          <p:cNvSpPr/>
          <p:nvPr/>
        </p:nvSpPr>
        <p:spPr>
          <a:xfrm>
            <a:off x="11626552" y="9545012"/>
            <a:ext cx="5113926" cy="11155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59" name="Screenshot 2019-08-30 at 11.18.01 7.jpg" descr="Screenshot 2019-08-30 at 11.18.01 7.jpg"/>
          <p:cNvPicPr>
            <a:picLocks noChangeAspect="1"/>
          </p:cNvPicPr>
          <p:nvPr/>
        </p:nvPicPr>
        <p:blipFill>
          <a:blip r:embed="rId7">
            <a:extLst/>
          </a:blip>
          <a:srcRect l="0" t="0" r="0" b="64998"/>
          <a:stretch>
            <a:fillRect/>
          </a:stretch>
        </p:blipFill>
        <p:spPr>
          <a:xfrm>
            <a:off x="17746166" y="2847432"/>
            <a:ext cx="2631395" cy="173016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660" name="Screenshot 2019-08-30 at 11.18.01 8.jpg" descr="Screenshot 2019-08-30 at 11.18.01 8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912995" y="4478331"/>
            <a:ext cx="4295608" cy="8069319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Oval"/>
          <p:cNvSpPr/>
          <p:nvPr/>
        </p:nvSpPr>
        <p:spPr>
          <a:xfrm>
            <a:off x="10644286" y="7568255"/>
            <a:ext cx="1772613" cy="11155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2" name="Oval"/>
          <p:cNvSpPr/>
          <p:nvPr/>
        </p:nvSpPr>
        <p:spPr>
          <a:xfrm>
            <a:off x="11759032" y="10510520"/>
            <a:ext cx="3279043" cy="507922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63" name="Screenshot 2019-08-30 at 11.18.01 9.jpg" descr="Screenshot 2019-08-30 at 11.18.01 9.jpg"/>
          <p:cNvPicPr>
            <a:picLocks noChangeAspect="1"/>
          </p:cNvPicPr>
          <p:nvPr/>
        </p:nvPicPr>
        <p:blipFill>
          <a:blip r:embed="rId9">
            <a:extLst/>
          </a:blip>
          <a:srcRect l="0" t="0" r="0" b="65778"/>
          <a:stretch>
            <a:fillRect/>
          </a:stretch>
        </p:blipFill>
        <p:spPr>
          <a:xfrm>
            <a:off x="17755514" y="2844073"/>
            <a:ext cx="2631361" cy="169157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64" name="Oval"/>
          <p:cNvSpPr/>
          <p:nvPr/>
        </p:nvSpPr>
        <p:spPr>
          <a:xfrm>
            <a:off x="11680130" y="10902325"/>
            <a:ext cx="2430758" cy="829841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65" name="Screenshot 2019-08-30 at 11.18.01 13.jpg" descr="Screenshot 2019-08-30 at 11.18.01 13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917863" y="4460472"/>
            <a:ext cx="4302377" cy="808203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666" name="Screenshot 2019-08-30 at 11.18.01 14.jpg" descr="Screenshot 2019-08-30 at 11.18.01 14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900004" y="4434188"/>
            <a:ext cx="4373044" cy="821478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path" nodeType="click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0308 -0.000651" origin="layout" pathEditMode="relative">
                                      <p:cBhvr>
                                        <p:cTn id="62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1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path" nodeType="click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01444 0.000000" origin="layout" pathEditMode="relative">
                                      <p:cBhvr>
                                        <p:cTn id="84" dur="1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Class="entr" nodeType="afterEffect" presetSubtype="1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path" nodeType="after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12786 0.000000" origin="layout" pathEditMode="relative">
                                      <p:cBhvr>
                                        <p:cTn id="92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path" nodeType="click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96011 0.000000" origin="layout" pathEditMode="relative">
                                      <p:cBhvr>
                                        <p:cTn id="100" dur="1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nodeType="clickEffect" presetSubtype="1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2" grpId="7"/>
      <p:bldP build="whole" bldLvl="1" animBg="1" rev="0" advAuto="0" spid="665" grpId="23"/>
      <p:bldP build="whole" bldLvl="1" animBg="1" rev="0" advAuto="0" spid="657" grpId="11"/>
      <p:bldP build="whole" bldLvl="1" animBg="1" rev="0" advAuto="0" spid="655" grpId="5"/>
      <p:bldP build="whole" bldLvl="1" animBg="1" rev="0" advAuto="0" spid="651" grpId="6"/>
      <p:bldP build="whole" bldLvl="1" animBg="1" rev="0" advAuto="0" spid="662" grpId="18"/>
      <p:bldP build="whole" bldLvl="1" animBg="1" rev="0" advAuto="0" spid="660" grpId="15"/>
      <p:bldP build="whole" bldLvl="1" animBg="1" rev="0" advAuto="0" spid="649" grpId="3"/>
      <p:bldP build="whole" bldLvl="1" animBg="1" rev="0" advAuto="0" spid="650" grpId="4"/>
      <p:bldP build="whole" bldLvl="1" animBg="1" rev="0" advAuto="0" spid="661" grpId="16"/>
      <p:bldP build="whole" bldLvl="1" animBg="1" rev="0" advAuto="0" spid="656" grpId="10"/>
      <p:bldP build="whole" bldLvl="1" animBg="1" rev="0" advAuto="0" spid="658" grpId="13"/>
      <p:bldP build="whole" bldLvl="1" animBg="1" rev="0" advAuto="0" spid="664" grpId="22"/>
      <p:bldP build="whole" bldLvl="1" animBg="1" rev="0" advAuto="0" spid="654" grpId="9"/>
      <p:bldP build="whole" bldLvl="1" animBg="1" rev="0" advAuto="0" spid="659" grpId="14"/>
      <p:bldP build="whole" bldLvl="1" animBg="1" rev="0" advAuto="0" spid="663" grpId="20"/>
      <p:bldP build="whole" bldLvl="1" animBg="1" rev="0" advAuto="0" spid="648" grpId="2"/>
      <p:bldP build="whole" bldLvl="1" animBg="1" rev="0" advAuto="0" spid="647" grpId="1"/>
      <p:bldP build="whole" bldLvl="1" animBg="1" rev="0" advAuto="0" spid="666" grpId="24"/>
      <p:bldP build="whole" bldLvl="1" animBg="1" rev="0" advAuto="0" spid="653" grpId="8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dlec calling convention"/>
          <p:cNvSpPr txBox="1"/>
          <p:nvPr>
            <p:ph type="body" idx="1"/>
          </p:nvPr>
        </p:nvSpPr>
        <p:spPr>
          <a:xfrm>
            <a:off x="1154318" y="2700097"/>
            <a:ext cx="19876333" cy="10397620"/>
          </a:xfrm>
          <a:prstGeom prst="rect">
            <a:avLst/>
          </a:prstGeom>
        </p:spPr>
        <p:txBody>
          <a:bodyPr/>
          <a:lstStyle/>
          <a:p>
            <a:pPr marL="618434" indent="-618434">
              <a:defRPr sz="6400"/>
            </a:pPr>
            <a:r>
              <a:rPr>
                <a:solidFill>
                  <a:srgbClr val="0090D0"/>
                </a:solidFill>
              </a:rPr>
              <a:t>cdlec</a:t>
            </a:r>
            <a:r>
              <a:t> calling convention</a:t>
            </a: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  <a:p>
            <a:pPr marL="618434" indent="-618434">
              <a:defRPr sz="6400"/>
            </a:pPr>
          </a:p>
        </p:txBody>
      </p:sp>
      <p:sp>
        <p:nvSpPr>
          <p:cNvPr id="670" name="RE: disassembly (with r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RE: disassembly (with r2)</a:t>
            </a:r>
          </a:p>
        </p:txBody>
      </p:sp>
      <p:pic>
        <p:nvPicPr>
          <p:cNvPr id="671" name="Screenshot 2019-08-30 at 11.03.34.png" descr="Screenshot 2019-08-30 at 11.03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5710" y="6326751"/>
            <a:ext cx="12055080" cy="63400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72" name="Oval"/>
          <p:cNvSpPr/>
          <p:nvPr/>
        </p:nvSpPr>
        <p:spPr>
          <a:xfrm>
            <a:off x="11727801" y="11704274"/>
            <a:ext cx="4998527" cy="638030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673" name="Screenshot 2019-08-30 at 11.01.04.png" descr="Screenshot 2019-08-30 at 11.01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4352" y="2722148"/>
            <a:ext cx="6688405" cy="329526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674" name="Screenshot 2019-08-30 at 11.18.01 14.jpg" descr="Screenshot 2019-08-30 at 11.18.01 1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96457" y="4434188"/>
            <a:ext cx="4373044" cy="821478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675" name="Screenshot 2019-08-30 at 11.18.01 16.jpg" descr="Screenshot 2019-08-30 at 11.18.01 16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96457" y="4434188"/>
            <a:ext cx="4373044" cy="821478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676" name="Screenshot 2019-08-30 at 11.18.01 17.jpg" descr="Screenshot 2019-08-30 at 11.18.01 17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86950" y="4416328"/>
            <a:ext cx="4392059" cy="825050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77" name="Oval"/>
          <p:cNvSpPr/>
          <p:nvPr/>
        </p:nvSpPr>
        <p:spPr>
          <a:xfrm>
            <a:off x="10621284" y="3953067"/>
            <a:ext cx="5554540" cy="2156980"/>
          </a:xfrm>
          <a:prstGeom prst="ellipse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8" name="Line"/>
          <p:cNvSpPr/>
          <p:nvPr/>
        </p:nvSpPr>
        <p:spPr>
          <a:xfrm flipH="1">
            <a:off x="6452807" y="5464333"/>
            <a:ext cx="4368576" cy="1614794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9" name="mov esp, ebp"/>
          <p:cNvSpPr txBox="1"/>
          <p:nvPr/>
        </p:nvSpPr>
        <p:spPr>
          <a:xfrm>
            <a:off x="13976173" y="6510669"/>
            <a:ext cx="2752065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mov esp, ebp</a:t>
            </a:r>
          </a:p>
        </p:txBody>
      </p:sp>
      <p:sp>
        <p:nvSpPr>
          <p:cNvPr id="680" name="pop ebp"/>
          <p:cNvSpPr txBox="1"/>
          <p:nvPr/>
        </p:nvSpPr>
        <p:spPr>
          <a:xfrm>
            <a:off x="13935419" y="7178434"/>
            <a:ext cx="174338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pop ebp</a:t>
            </a:r>
          </a:p>
        </p:txBody>
      </p:sp>
      <p:sp>
        <p:nvSpPr>
          <p:cNvPr id="681" name="Line"/>
          <p:cNvSpPr/>
          <p:nvPr/>
        </p:nvSpPr>
        <p:spPr>
          <a:xfrm flipV="1">
            <a:off x="13047212" y="7795400"/>
            <a:ext cx="1115277" cy="3961227"/>
          </a:xfrm>
          <a:prstGeom prst="line">
            <a:avLst/>
          </a:prstGeom>
          <a:ln w="25400">
            <a:solidFill>
              <a:schemeClr val="accent4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3" grpId="1"/>
      <p:bldP build="whole" bldLvl="1" animBg="1" rev="0" advAuto="0" spid="681" grpId="6"/>
      <p:bldP build="whole" bldLvl="1" animBg="1" rev="0" advAuto="0" spid="679" grpId="7"/>
      <p:bldP build="whole" bldLvl="1" animBg="1" rev="0" advAuto="0" spid="680" grpId="8"/>
      <p:bldP build="whole" bldLvl="1" animBg="1" rev="0" advAuto="0" spid="677" grpId="3"/>
      <p:bldP build="whole" bldLvl="1" animBg="1" rev="0" advAuto="0" spid="676" grpId="11"/>
      <p:bldP build="whole" bldLvl="1" animBg="1" rev="0" advAuto="0" spid="671" grpId="2"/>
      <p:bldP build="whole" bldLvl="1" animBg="1" rev="0" advAuto="0" spid="675" grpId="10"/>
      <p:bldP build="whole" bldLvl="1" animBg="1" rev="0" advAuto="0" spid="674" grpId="9"/>
      <p:bldP build="whole" bldLvl="1" animBg="1" rev="0" advAuto="0" spid="678" grpId="4"/>
      <p:bldP build="whole" bldLvl="1" animBg="1" rev="0" advAuto="0" spid="672" grpId="5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685" name="first pa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first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what is malware analysis?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why to use r2?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reverse-engineering: disassembly (with r2)</a:t>
            </a:r>
          </a:p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second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b="1" sz="4558"/>
            </a:pPr>
            <a:r>
              <a:t>malware analysis concepts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analysing a malware sample</a:t>
            </a:r>
          </a:p>
        </p:txBody>
      </p:sp>
      <p:sp>
        <p:nvSpPr>
          <p:cNvPr id="6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malware analysis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malware analysis concepts</a:t>
            </a:r>
          </a:p>
        </p:txBody>
      </p:sp>
      <p:sp>
        <p:nvSpPr>
          <p:cNvPr id="689" name="Malware analysis concep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b="1" sz="6800">
                <a:solidFill>
                  <a:srgbClr val="5E5E5E"/>
                </a:solidFill>
              </a:defRPr>
            </a:lvl1pPr>
          </a:lstStyle>
          <a:p>
            <a:pPr/>
            <a:r>
              <a:t>Malware analysis concepts</a:t>
            </a:r>
          </a:p>
        </p:txBody>
      </p:sp>
      <p:pic>
        <p:nvPicPr>
          <p:cNvPr id="690" name="Screenshot 2019-09-03 at 15.34.34.png" descr="Screenshot 2019-09-03 at 15.3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200" y="3644900"/>
            <a:ext cx="11277600" cy="64262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6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malware analysis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malware analysis concepts</a:t>
            </a:r>
          </a:p>
        </p:txBody>
      </p:sp>
      <p:sp>
        <p:nvSpPr>
          <p:cNvPr id="694" name="We need to pay attention and identify different kind of malware behaviours and typical malware techniques 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18434" indent="-618434">
              <a:defRPr b="1" sz="6400">
                <a:solidFill>
                  <a:srgbClr val="0090D0"/>
                </a:solidFill>
              </a:defRPr>
            </a:lvl1pPr>
          </a:lstStyle>
          <a:p>
            <a:pPr/>
            <a:r>
              <a:t>We need to pay attention and identify different kind of malware behaviours and typical malware techniques …</a:t>
            </a:r>
          </a:p>
        </p:txBody>
      </p:sp>
      <p:sp>
        <p:nvSpPr>
          <p:cNvPr id="6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malware analysis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malware analysis concepts</a:t>
            </a:r>
          </a:p>
        </p:txBody>
      </p:sp>
      <p:sp>
        <p:nvSpPr>
          <p:cNvPr id="698" name="malware behaviou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2775" indent="-562775" defTabSz="747593">
              <a:spcBef>
                <a:spcPts val="5300"/>
              </a:spcBef>
              <a:defRPr b="1" sz="5824">
                <a:solidFill>
                  <a:srgbClr val="0090D0"/>
                </a:solidFill>
              </a:defRPr>
            </a:pPr>
            <a:r>
              <a:t>malware behaviour</a:t>
            </a:r>
          </a:p>
          <a:p>
            <a:pPr lvl="1" marL="967270" indent="-562775" defTabSz="747593">
              <a:spcBef>
                <a:spcPts val="5300"/>
              </a:spcBef>
              <a:defRPr sz="5824">
                <a:solidFill>
                  <a:srgbClr val="5E5E5E"/>
                </a:solidFill>
              </a:defRPr>
            </a:pPr>
            <a:r>
              <a:t>downloaders</a:t>
            </a:r>
          </a:p>
          <a:p>
            <a:pPr lvl="1" marL="967270" indent="-562775" defTabSz="747593">
              <a:spcBef>
                <a:spcPts val="5300"/>
              </a:spcBef>
              <a:defRPr sz="5824">
                <a:solidFill>
                  <a:srgbClr val="5E5E5E"/>
                </a:solidFill>
              </a:defRPr>
            </a:pPr>
            <a:r>
              <a:t>launchers</a:t>
            </a:r>
          </a:p>
          <a:p>
            <a:pPr lvl="1" marL="967270" indent="-562775" defTabSz="747593">
              <a:spcBef>
                <a:spcPts val="5300"/>
              </a:spcBef>
              <a:defRPr sz="5824">
                <a:solidFill>
                  <a:srgbClr val="5E5E5E"/>
                </a:solidFill>
              </a:defRPr>
            </a:pPr>
            <a:r>
              <a:t>backdoors</a:t>
            </a:r>
          </a:p>
          <a:p>
            <a:pPr lvl="1" marL="967270" indent="-562775" defTabSz="747593">
              <a:spcBef>
                <a:spcPts val="5300"/>
              </a:spcBef>
              <a:defRPr sz="5824">
                <a:solidFill>
                  <a:srgbClr val="5E5E5E"/>
                </a:solidFill>
              </a:defRPr>
            </a:pPr>
            <a:r>
              <a:t>stealers</a:t>
            </a:r>
          </a:p>
          <a:p>
            <a:pPr lvl="1" marL="967270" indent="-562775" defTabSz="747593">
              <a:spcBef>
                <a:spcPts val="5300"/>
              </a:spcBef>
              <a:defRPr sz="5824">
                <a:solidFill>
                  <a:srgbClr val="5E5E5E"/>
                </a:solidFill>
              </a:defRPr>
            </a:pPr>
            <a:r>
              <a:t>keyloggers</a:t>
            </a:r>
          </a:p>
        </p:txBody>
      </p:sp>
      <p:sp>
        <p:nvSpPr>
          <p:cNvPr id="6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malware analysis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malware analysis concepts</a:t>
            </a:r>
          </a:p>
        </p:txBody>
      </p:sp>
      <p:sp>
        <p:nvSpPr>
          <p:cNvPr id="702" name="persistence mechanis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8434" indent="-618434">
              <a:defRPr b="1" sz="6400">
                <a:solidFill>
                  <a:srgbClr val="0090D0"/>
                </a:solidFill>
              </a:defRPr>
            </a:pPr>
            <a:r>
              <a:t>persistence mechanism</a:t>
            </a:r>
          </a:p>
          <a:p>
            <a:pPr lvl="1" marL="1062934" indent="-618434">
              <a:defRPr sz="6400">
                <a:solidFill>
                  <a:srgbClr val="5E5E5E"/>
                </a:solidFill>
              </a:defRPr>
            </a:pPr>
            <a:r>
              <a:t>windows registry</a:t>
            </a:r>
          </a:p>
          <a:p>
            <a:pPr lvl="1" marL="1062934" indent="-618434">
              <a:defRPr sz="6400">
                <a:solidFill>
                  <a:srgbClr val="5E5E5E"/>
                </a:solidFill>
              </a:defRPr>
            </a:pPr>
            <a:r>
              <a:t>Trojanized system binaries</a:t>
            </a:r>
          </a:p>
          <a:p>
            <a:pPr lvl="1" marL="1062934" indent="-618434">
              <a:defRPr sz="6400">
                <a:solidFill>
                  <a:srgbClr val="5E5E5E"/>
                </a:solidFill>
              </a:defRPr>
            </a:pPr>
            <a:r>
              <a:t>dll load-order hijacking</a:t>
            </a:r>
          </a:p>
        </p:txBody>
      </p:sp>
      <p:sp>
        <p:nvSpPr>
          <p:cNvPr id="7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malware analysis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malware analysis concepts</a:t>
            </a:r>
          </a:p>
        </p:txBody>
      </p:sp>
      <p:sp>
        <p:nvSpPr>
          <p:cNvPr id="706" name="gethostname…"/>
          <p:cNvSpPr txBox="1"/>
          <p:nvPr/>
        </p:nvSpPr>
        <p:spPr>
          <a:xfrm>
            <a:off x="12624834" y="7783069"/>
            <a:ext cx="4876822" cy="4312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2" marL="1507434" indent="-618434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>
                <a:solidFill>
                  <a:srgbClr val="5E5E5E"/>
                </a:solidFill>
              </a:defRPr>
            </a:pPr>
            <a:r>
              <a:t>gethostname</a:t>
            </a:r>
          </a:p>
          <a:p>
            <a:pPr lvl="2" marL="1507434" indent="-618434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>
                <a:solidFill>
                  <a:srgbClr val="5E5E5E"/>
                </a:solidFill>
              </a:defRPr>
            </a:pPr>
            <a:r>
              <a:t>gethostbyname</a:t>
            </a:r>
          </a:p>
          <a:p>
            <a:pPr lvl="2" marL="1507434" indent="-618434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>
                <a:solidFill>
                  <a:srgbClr val="5E5E5E"/>
                </a:solidFill>
              </a:defRPr>
            </a:pPr>
            <a:r>
              <a:t>GetKeyState</a:t>
            </a:r>
          </a:p>
          <a:p>
            <a:pPr lvl="2" marL="1507434" indent="-618434" algn="l">
              <a:spcBef>
                <a:spcPts val="5900"/>
              </a:spcBef>
              <a:buClr>
                <a:srgbClr val="0090D0"/>
              </a:buClr>
              <a:buSzPct val="145000"/>
              <a:buChar char="•"/>
              <a:defRPr b="0">
                <a:solidFill>
                  <a:srgbClr val="5E5E5E"/>
                </a:solidFill>
              </a:defRPr>
            </a:pPr>
            <a:r>
              <a:t>GetProccAddress</a:t>
            </a:r>
          </a:p>
        </p:txBody>
      </p:sp>
      <p:sp>
        <p:nvSpPr>
          <p:cNvPr id="707" name="important windows functions commonly used by malware … some examp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062934" indent="-618434">
              <a:defRPr b="1" sz="6400">
                <a:solidFill>
                  <a:srgbClr val="0090D0"/>
                </a:solidFill>
              </a:defRPr>
            </a:pPr>
            <a:r>
              <a:t>important windows functions commonly used by malware … some examples</a:t>
            </a:r>
          </a:p>
          <a:p>
            <a:pPr lvl="2" marL="1507434" indent="-618434">
              <a:defRPr sz="3400">
                <a:solidFill>
                  <a:srgbClr val="5E5E5E"/>
                </a:solidFill>
              </a:defRPr>
            </a:pPr>
            <a:r>
              <a:t>connect</a:t>
            </a:r>
          </a:p>
          <a:p>
            <a:pPr lvl="2" marL="1507434" indent="-618434">
              <a:defRPr sz="3400">
                <a:solidFill>
                  <a:srgbClr val="5E5E5E"/>
                </a:solidFill>
              </a:defRPr>
            </a:pPr>
            <a:r>
              <a:t>CreateFile</a:t>
            </a:r>
          </a:p>
          <a:p>
            <a:pPr lvl="2" marL="1507434" indent="-618434">
              <a:defRPr sz="3400">
                <a:solidFill>
                  <a:srgbClr val="5E5E5E"/>
                </a:solidFill>
              </a:defRPr>
            </a:pPr>
            <a:r>
              <a:t>CreateProcess</a:t>
            </a:r>
          </a:p>
          <a:p>
            <a:pPr lvl="2" marL="1507434" indent="-618434">
              <a:defRPr sz="3400">
                <a:solidFill>
                  <a:srgbClr val="5E5E5E"/>
                </a:solidFill>
              </a:defRPr>
            </a:pPr>
            <a:r>
              <a:t>CreateRemoteThread</a:t>
            </a:r>
          </a:p>
        </p:txBody>
      </p:sp>
      <p:sp>
        <p:nvSpPr>
          <p:cNvPr id="7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hat is malware analys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malware analysis?</a:t>
            </a:r>
          </a:p>
        </p:txBody>
      </p:sp>
      <p:sp>
        <p:nvSpPr>
          <p:cNvPr id="180" name="malware + analysi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5078" indent="-625078">
              <a:defRPr sz="9000"/>
            </a:pPr>
            <a:r>
              <a:rPr>
                <a:solidFill>
                  <a:srgbClr val="0090D0"/>
                </a:solidFill>
              </a:rPr>
              <a:t>malware </a:t>
            </a:r>
            <a:r>
              <a:t>+ </a:t>
            </a:r>
            <a:r>
              <a:rPr>
                <a:solidFill>
                  <a:srgbClr val="0090D0"/>
                </a:solidFill>
              </a:rPr>
              <a:t>analysis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23665232" y="13024907"/>
            <a:ext cx="409779" cy="6884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0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malware analysis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malware analysis concepts</a:t>
            </a:r>
          </a:p>
        </p:txBody>
      </p:sp>
      <p:sp>
        <p:nvSpPr>
          <p:cNvPr id="711" name="data encod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818459" indent="-476194" defTabSz="632579">
              <a:spcBef>
                <a:spcPts val="4500"/>
              </a:spcBef>
              <a:defRPr b="1" sz="4928">
                <a:solidFill>
                  <a:srgbClr val="0090D0"/>
                </a:solidFill>
              </a:defRPr>
            </a:pPr>
            <a:r>
              <a:t>data encoding</a:t>
            </a:r>
          </a:p>
          <a:p>
            <a:pPr lvl="2" marL="1160724" indent="-476194" defTabSz="632579">
              <a:spcBef>
                <a:spcPts val="4500"/>
              </a:spcBef>
              <a:defRPr sz="4928">
                <a:solidFill>
                  <a:srgbClr val="5E5E5E"/>
                </a:solidFill>
              </a:defRPr>
            </a:pPr>
            <a:r>
              <a:t>simple ciphers</a:t>
            </a:r>
          </a:p>
          <a:p>
            <a:pPr lvl="3" marL="1502989" indent="-476194" defTabSz="632579">
              <a:spcBef>
                <a:spcPts val="4500"/>
              </a:spcBef>
              <a:defRPr sz="4389">
                <a:solidFill>
                  <a:srgbClr val="929292"/>
                </a:solidFill>
              </a:defRPr>
            </a:pPr>
            <a:r>
              <a:t>Ceasar cipher, XOR, ROT, …</a:t>
            </a:r>
          </a:p>
          <a:p>
            <a:pPr lvl="2" marL="1160724" indent="-476194" defTabSz="632579">
              <a:spcBef>
                <a:spcPts val="4500"/>
              </a:spcBef>
              <a:defRPr sz="4928">
                <a:solidFill>
                  <a:srgbClr val="5E5E5E"/>
                </a:solidFill>
              </a:defRPr>
            </a:pPr>
            <a:r>
              <a:t>common cryptographic algorithms</a:t>
            </a:r>
          </a:p>
          <a:p>
            <a:pPr lvl="3" marL="1502989" indent="-476194" defTabSz="632579">
              <a:spcBef>
                <a:spcPts val="4500"/>
              </a:spcBef>
              <a:defRPr sz="4928">
                <a:solidFill>
                  <a:srgbClr val="929292"/>
                </a:solidFill>
              </a:defRPr>
            </a:pPr>
            <a:r>
              <a:t>AES, RC4, …</a:t>
            </a:r>
          </a:p>
          <a:p>
            <a:pPr lvl="2" marL="1160724" indent="-476194" defTabSz="632579">
              <a:spcBef>
                <a:spcPts val="4500"/>
              </a:spcBef>
              <a:defRPr sz="4928">
                <a:solidFill>
                  <a:srgbClr val="5E5E5E"/>
                </a:solidFill>
              </a:defRPr>
            </a:pPr>
            <a:r>
              <a:t>encoders</a:t>
            </a:r>
          </a:p>
          <a:p>
            <a:pPr lvl="3" marL="1502989" indent="-476194" defTabSz="632579">
              <a:spcBef>
                <a:spcPts val="4500"/>
              </a:spcBef>
              <a:defRPr sz="4928">
                <a:solidFill>
                  <a:srgbClr val="929292"/>
                </a:solidFill>
              </a:defRPr>
            </a:pPr>
            <a:r>
              <a:t>Base64, custom, …</a:t>
            </a:r>
          </a:p>
        </p:txBody>
      </p:sp>
      <p:sp>
        <p:nvSpPr>
          <p:cNvPr id="7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715" name="first pa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first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what is malware analysis?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why to use r2?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reverse-engineering: disassembly (with r2)</a:t>
            </a:r>
          </a:p>
          <a:p>
            <a:pPr marL="7508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0090D0"/>
                </a:solidFill>
              </a:defRPr>
            </a:pPr>
            <a:r>
              <a:t>second part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sz="4558">
                <a:solidFill>
                  <a:srgbClr val="929292"/>
                </a:solidFill>
              </a:defRPr>
            </a:pPr>
            <a:r>
              <a:t>malware analysis concepts</a:t>
            </a:r>
          </a:p>
          <a:p>
            <a:pPr lvl="1" marL="1296987" indent="-750887" defTabSz="706516">
              <a:spcBef>
                <a:spcPts val="5000"/>
              </a:spcBef>
              <a:buSzPct val="100000"/>
              <a:buAutoNum type="arabicParenBoth" startAt="1"/>
              <a:defRPr b="1" sz="4558"/>
            </a:pPr>
            <a:r>
              <a:t>analysing a malware sample</a:t>
            </a:r>
          </a:p>
        </p:txBody>
      </p:sp>
      <p:sp>
        <p:nvSpPr>
          <p:cNvPr id="7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Analysing a malware s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Analysing a malware sample</a:t>
            </a:r>
          </a:p>
        </p:txBody>
      </p:sp>
      <p:sp>
        <p:nvSpPr>
          <p:cNvPr id="719" name="dem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0" algn="ctr">
              <a:buClrTx/>
              <a:buSzTx/>
              <a:buNone/>
              <a:defRPr b="1" sz="17800">
                <a:solidFill>
                  <a:srgbClr val="0090D0"/>
                </a:solidFill>
              </a:defRPr>
            </a:pPr>
            <a:r>
              <a:t>demo</a:t>
            </a:r>
          </a:p>
        </p:txBody>
      </p:sp>
      <p:sp>
        <p:nvSpPr>
          <p:cNvPr id="7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he 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end</a:t>
            </a:r>
          </a:p>
        </p:txBody>
      </p:sp>
      <p:pic>
        <p:nvPicPr>
          <p:cNvPr id="723" name="Screenshot 2019-09-03 at 18.38.34.png" descr="Screenshot 2019-09-03 at 18.3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8250" y="2844800"/>
            <a:ext cx="14287500" cy="80264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sp>
        <p:nvSpPr>
          <p:cNvPr id="724" name="@apasamar"/>
          <p:cNvSpPr txBox="1"/>
          <p:nvPr/>
        </p:nvSpPr>
        <p:spPr>
          <a:xfrm>
            <a:off x="4257389" y="10727507"/>
            <a:ext cx="15869222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defRPr b="0" sz="7400">
                <a:solidFill>
                  <a:srgbClr val="0090D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@apasamar</a:t>
            </a:r>
          </a:p>
        </p:txBody>
      </p:sp>
      <p:pic>
        <p:nvPicPr>
          <p:cNvPr id="725" name="Screenshot 2019-09-03 at 18.41.11.png" descr="Screenshot 2019-09-03 at 18.41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68040" y="5903934"/>
            <a:ext cx="10345286" cy="1425532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afterEffect" presetID="9" grpId="3" fill="hold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4"/>
                                      </p:to>
                                    </p:set>
                                    <p:animEffect filter="image" prLst="opacity: 0.34; ">
                                      <p:cBhvr>
                                        <p:cTn id="13" dur="indefinite" fill="hold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mph" nodeType="after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725"/>
                                        </p:tgtEl>
                                      </p:cBhvr>
                                      <p:by x="239425" y="23942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66109 0.000000" origin="layout" pathEditMode="relative">
                                      <p:cBhvr>
                                        <p:cTn id="19" dur="1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5" grpId="2"/>
      <p:bldP build="whole" bldLvl="1" animBg="1" rev="0" advAuto="0" spid="725" grpId="4"/>
      <p:bldP build="whole" bldLvl="1" animBg="1" rev="0" advAuto="0" spid="723" grpId="1"/>
      <p:bldP build="whole" bldLvl="1" animBg="1" rev="0" advAuto="0" spid="723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hat is malware analys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malware analysis?</a:t>
            </a:r>
          </a:p>
        </p:txBody>
      </p:sp>
      <p:sp>
        <p:nvSpPr>
          <p:cNvPr id="184" name="what is malwar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5461" indent="-615461">
              <a:defRPr sz="7200"/>
            </a:pPr>
            <a:r>
              <a:t>what is </a:t>
            </a:r>
            <a:r>
              <a:rPr>
                <a:solidFill>
                  <a:srgbClr val="0090D0"/>
                </a:solidFill>
              </a:rPr>
              <a:t>malware</a:t>
            </a:r>
            <a:r>
              <a:t>?</a:t>
            </a:r>
          </a:p>
          <a:p>
            <a:pPr lvl="1" marL="1059961" indent="-615461">
              <a:defRPr sz="7200"/>
            </a:pPr>
            <a:r>
              <a:rPr>
                <a:solidFill>
                  <a:srgbClr val="0090D0"/>
                </a:solidFill>
              </a:rPr>
              <a:t>malicious</a:t>
            </a:r>
            <a:r>
              <a:t> software</a:t>
            </a:r>
          </a:p>
          <a:p>
            <a:pPr lvl="1" marL="1059961" indent="-615461">
              <a:defRPr sz="7200"/>
            </a:pPr>
            <a:r>
              <a:rPr>
                <a:solidFill>
                  <a:srgbClr val="0090D0"/>
                </a:solidFill>
              </a:rPr>
              <a:t>intentionally</a:t>
            </a:r>
            <a:r>
              <a:t> designed to cause damage to a computer, server, client, computer network…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23665232" y="13024907"/>
            <a:ext cx="409779" cy="6884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what is malware analysi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what is malware analysis?</a:t>
            </a:r>
          </a:p>
        </p:txBody>
      </p:sp>
      <p:sp>
        <p:nvSpPr>
          <p:cNvPr id="188" name="what is analysi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5461" indent="-615461">
              <a:defRPr sz="7200"/>
            </a:pPr>
            <a:r>
              <a:t>what is </a:t>
            </a:r>
            <a:r>
              <a:rPr>
                <a:solidFill>
                  <a:srgbClr val="0090D0"/>
                </a:solidFill>
              </a:rPr>
              <a:t>analysis</a:t>
            </a:r>
            <a:r>
              <a:t>?</a:t>
            </a:r>
          </a:p>
          <a:p>
            <a:pPr lvl="1" marL="1059961" indent="-615461">
              <a:defRPr sz="7200"/>
            </a:pPr>
            <a:r>
              <a:t>analysis means </a:t>
            </a:r>
            <a:r>
              <a:rPr>
                <a:solidFill>
                  <a:srgbClr val="0090D0"/>
                </a:solidFill>
              </a:rPr>
              <a:t>separating</a:t>
            </a:r>
            <a:r>
              <a:t> a problem into its </a:t>
            </a:r>
            <a:r>
              <a:rPr>
                <a:solidFill>
                  <a:srgbClr val="0090D0"/>
                </a:solidFill>
              </a:rPr>
              <a:t>constituent components</a:t>
            </a:r>
            <a:endParaRPr>
              <a:solidFill>
                <a:srgbClr val="0090D0"/>
              </a:solidFill>
            </a:endParaRPr>
          </a:p>
          <a:p>
            <a:pPr lvl="1" marL="1059961" indent="-615461">
              <a:defRPr sz="7200"/>
            </a:pPr>
            <a:r>
              <a:rPr>
                <a:solidFill>
                  <a:srgbClr val="0090D0"/>
                </a:solidFill>
              </a:rPr>
              <a:t>reduces</a:t>
            </a:r>
            <a:r>
              <a:t> </a:t>
            </a:r>
            <a:r>
              <a:rPr>
                <a:solidFill>
                  <a:srgbClr val="0090D0"/>
                </a:solidFill>
              </a:rPr>
              <a:t>complex</a:t>
            </a:r>
            <a:r>
              <a:t> issues to their </a:t>
            </a:r>
            <a:r>
              <a:rPr>
                <a:solidFill>
                  <a:srgbClr val="0090D0"/>
                </a:solidFill>
              </a:rPr>
              <a:t>simplest terms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23665232" y="13024907"/>
            <a:ext cx="409779" cy="6884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